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Playfair Display Black" charset="1" panose="00000A00000000000000"/>
      <p:regular r:id="rId6"/>
    </p:embeddedFont>
    <p:embeddedFont>
      <p:font typeface="Playfair Display Black Italics" charset="1" panose="00000A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xboroughCF Bold" charset="1" panose="00000800000000000000"/>
      <p:regular r:id="rId12"/>
    </p:embeddedFont>
    <p:embeddedFont>
      <p:font typeface="RoxboroughCF Bold Bold" charset="1" panose="00000A00000000000000"/>
      <p:regular r:id="rId13"/>
    </p:embeddedFont>
    <p:embeddedFont>
      <p:font typeface="RoxboroughCF Bold Italics" charset="1" panose="00000800000000000000"/>
      <p:regular r:id="rId14"/>
    </p:embeddedFont>
    <p:embeddedFont>
      <p:font typeface="RoxboroughCF Bold Bold Italics" charset="1" panose="00000A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jpeg" Type="http://schemas.openxmlformats.org/officeDocument/2006/relationships/image"/><Relationship Id="rId11" Target="../media/image9.png" Type="http://schemas.openxmlformats.org/officeDocument/2006/relationships/image"/><Relationship Id="rId2" Target="../media/image1.jpeg" Type="http://schemas.openxmlformats.org/officeDocument/2006/relationships/image"/><Relationship Id="rId3" Target="../media/image3.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2.png" Type="http://schemas.openxmlformats.org/officeDocument/2006/relationships/image"/><Relationship Id="rId5"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433215" y="1494884"/>
            <a:ext cx="6826085" cy="6578640"/>
          </a:xfrm>
          <a:prstGeom prst="rect">
            <a:avLst/>
          </a:prstGeom>
        </p:spPr>
      </p:pic>
      <p:sp>
        <p:nvSpPr>
          <p:cNvPr name="AutoShape 4" id="4"/>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grpSp>
        <p:nvGrpSpPr>
          <p:cNvPr name="Group 5" id="5"/>
          <p:cNvGrpSpPr/>
          <p:nvPr/>
        </p:nvGrpSpPr>
        <p:grpSpPr>
          <a:xfrm rot="0">
            <a:off x="2505298" y="8510296"/>
            <a:ext cx="1374178" cy="669646"/>
            <a:chOff x="0" y="0"/>
            <a:chExt cx="833972" cy="406400"/>
          </a:xfrm>
        </p:grpSpPr>
        <p:sp>
          <p:nvSpPr>
            <p:cNvPr name="Freeform 6" id="6"/>
            <p:cNvSpPr/>
            <p:nvPr/>
          </p:nvSpPr>
          <p:spPr>
            <a:xfrm flipH="false" flipV="false">
              <a:off x="203200" y="-326"/>
              <a:ext cx="427572" cy="407051"/>
            </a:xfrm>
            <a:custGeom>
              <a:avLst/>
              <a:gdLst/>
              <a:ahLst/>
              <a:cxnLst/>
              <a:rect r="r" b="b" t="t" l="l"/>
              <a:pathLst>
                <a:path h="407051" w="427572">
                  <a:moveTo>
                    <a:pt x="427572" y="326"/>
                  </a:moveTo>
                  <a:cubicBezTo>
                    <a:pt x="354759" y="0"/>
                    <a:pt x="287337" y="38659"/>
                    <a:pt x="250836" y="101663"/>
                  </a:cubicBezTo>
                  <a:cubicBezTo>
                    <a:pt x="214336" y="164667"/>
                    <a:pt x="214336" y="242385"/>
                    <a:pt x="250836" y="305389"/>
                  </a:cubicBezTo>
                  <a:cubicBezTo>
                    <a:pt x="287337" y="368393"/>
                    <a:pt x="354759" y="407052"/>
                    <a:pt x="4275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8C2C9"/>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313815" y="8819364"/>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179129" y="7248925"/>
            <a:ext cx="834130" cy="3192387"/>
            <a:chOff x="0" y="0"/>
            <a:chExt cx="660400" cy="2527487"/>
          </a:xfrm>
        </p:grpSpPr>
        <p:sp>
          <p:nvSpPr>
            <p:cNvPr name="Freeform 10" id="10"/>
            <p:cNvSpPr/>
            <p:nvPr/>
          </p:nvSpPr>
          <p:spPr>
            <a:xfrm flipH="false" flipV="false">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028700" y="2626179"/>
            <a:ext cx="8115300" cy="4200528"/>
          </a:xfrm>
          <a:prstGeom prst="rect">
            <a:avLst/>
          </a:prstGeom>
        </p:spPr>
        <p:txBody>
          <a:bodyPr anchor="t" rtlCol="false" tIns="0" lIns="0" bIns="0" rIns="0">
            <a:spAutoFit/>
          </a:bodyPr>
          <a:lstStyle/>
          <a:p>
            <a:pPr>
              <a:lnSpc>
                <a:spcPts val="8399"/>
              </a:lnSpc>
            </a:pPr>
            <a:r>
              <a:rPr lang="en-US" sz="5999">
                <a:solidFill>
                  <a:srgbClr val="E2E0E1"/>
                </a:solidFill>
                <a:latin typeface="RoxboroughCF Bold"/>
              </a:rPr>
              <a:t>IoT enabled risk monitoring </a:t>
            </a:r>
            <a:r>
              <a:rPr lang="en-US" sz="5999">
                <a:solidFill>
                  <a:srgbClr val="E2E0E1"/>
                </a:solidFill>
                <a:latin typeface="RoxboroughCF Bold"/>
              </a:rPr>
              <a:t>system in Cold Supply Chain </a:t>
            </a:r>
          </a:p>
          <a:p>
            <a:pPr>
              <a:lnSpc>
                <a:spcPts val="8399"/>
              </a:lnSpc>
              <a:spcBef>
                <a:spcPct val="0"/>
              </a:spcBef>
            </a:pPr>
          </a:p>
        </p:txBody>
      </p:sp>
      <p:sp>
        <p:nvSpPr>
          <p:cNvPr name="TextBox 13" id="13"/>
          <p:cNvSpPr txBox="true"/>
          <p:nvPr/>
        </p:nvSpPr>
        <p:spPr>
          <a:xfrm rot="0">
            <a:off x="1028700" y="6678751"/>
            <a:ext cx="8115300" cy="915036"/>
          </a:xfrm>
          <a:prstGeom prst="rect">
            <a:avLst/>
          </a:prstGeom>
        </p:spPr>
        <p:txBody>
          <a:bodyPr anchor="t" rtlCol="false" tIns="0" lIns="0" bIns="0" rIns="0">
            <a:spAutoFit/>
          </a:bodyPr>
          <a:lstStyle/>
          <a:p>
            <a:pPr>
              <a:lnSpc>
                <a:spcPts val="3639"/>
              </a:lnSpc>
            </a:pPr>
            <a:r>
              <a:rPr lang="en-US" sz="2599">
                <a:solidFill>
                  <a:srgbClr val="E2E0E1"/>
                </a:solidFill>
                <a:latin typeface="Poppins"/>
              </a:rPr>
              <a:t>Technical Answers for Real World Problems </a:t>
            </a:r>
          </a:p>
          <a:p>
            <a:pPr>
              <a:lnSpc>
                <a:spcPts val="3639"/>
              </a:lnSpc>
              <a:spcBef>
                <a:spcPct val="0"/>
              </a:spcBef>
            </a:pPr>
            <a:r>
              <a:rPr lang="en-US" sz="2599">
                <a:solidFill>
                  <a:srgbClr val="E2E0E1"/>
                </a:solidFill>
                <a:latin typeface="Poppins Bold"/>
              </a:rPr>
              <a:t>~Prof. Geetha S</a:t>
            </a:r>
          </a:p>
        </p:txBody>
      </p:sp>
      <p:sp>
        <p:nvSpPr>
          <p:cNvPr name="TextBox 14" id="14"/>
          <p:cNvSpPr txBox="true"/>
          <p:nvPr/>
        </p:nvSpPr>
        <p:spPr>
          <a:xfrm rot="0">
            <a:off x="1028700" y="962025"/>
            <a:ext cx="811530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CSE1901 - </a:t>
            </a:r>
            <a:r>
              <a:rPr lang="en-US" sz="2799">
                <a:solidFill>
                  <a:srgbClr val="88C2C9"/>
                </a:solidFill>
                <a:latin typeface="RoxboroughCF Bold"/>
              </a:rPr>
              <a:t>TARP</a:t>
            </a:r>
          </a:p>
        </p:txBody>
      </p:sp>
      <p:sp>
        <p:nvSpPr>
          <p:cNvPr name="TextBox 15" id="15"/>
          <p:cNvSpPr txBox="true"/>
          <p:nvPr/>
        </p:nvSpPr>
        <p:spPr>
          <a:xfrm rot="0">
            <a:off x="1028700" y="8587907"/>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Get Started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34170" t="0" r="7961" b="0"/>
          <a:stretch>
            <a:fillRect/>
          </a:stretch>
        </p:blipFill>
        <p:spPr>
          <a:xfrm flipH="false" flipV="false" rot="0">
            <a:off x="284219" y="2646053"/>
            <a:ext cx="4805492" cy="37369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690502" y="2646053"/>
            <a:ext cx="1681605" cy="373690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456447" y="2646053"/>
            <a:ext cx="1681605" cy="3736900"/>
          </a:xfrm>
          <a:prstGeom prst="rect">
            <a:avLst/>
          </a:prstGeom>
        </p:spPr>
      </p:pic>
      <p:pic>
        <p:nvPicPr>
          <p:cNvPr name="Picture 6" id="6"/>
          <p:cNvPicPr>
            <a:picLocks noChangeAspect="true"/>
          </p:cNvPicPr>
          <p:nvPr/>
        </p:nvPicPr>
        <p:blipFill>
          <a:blip r:embed="rId6"/>
          <a:srcRect l="0" t="0" r="0" b="0"/>
          <a:stretch>
            <a:fillRect/>
          </a:stretch>
        </p:blipFill>
        <p:spPr>
          <a:xfrm flipH="false" flipV="false" rot="0">
            <a:off x="284219" y="6721257"/>
            <a:ext cx="5637874" cy="2537043"/>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6297249" y="6721257"/>
            <a:ext cx="5637874" cy="2537043"/>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9925484" y="2747720"/>
            <a:ext cx="8078297" cy="3635234"/>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12365907" y="6721257"/>
            <a:ext cx="5637874" cy="2537043"/>
          </a:xfrm>
          <a:prstGeom prst="rect">
            <a:avLst/>
          </a:prstGeom>
        </p:spPr>
      </p:pic>
      <p:sp>
        <p:nvSpPr>
          <p:cNvPr name="TextBox 10" id="10"/>
          <p:cNvSpPr txBox="true"/>
          <p:nvPr/>
        </p:nvSpPr>
        <p:spPr>
          <a:xfrm rot="0">
            <a:off x="5592074" y="452436"/>
            <a:ext cx="7615694"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IMPLEMENTATION</a:t>
            </a:r>
          </a:p>
        </p:txBody>
      </p:sp>
      <p:sp>
        <p:nvSpPr>
          <p:cNvPr name="TextBox 11" id="11"/>
          <p:cNvSpPr txBox="true"/>
          <p:nvPr/>
        </p:nvSpPr>
        <p:spPr>
          <a:xfrm rot="0">
            <a:off x="1418792" y="1404939"/>
            <a:ext cx="15906629" cy="590167"/>
          </a:xfrm>
          <a:prstGeom prst="rect">
            <a:avLst/>
          </a:prstGeom>
        </p:spPr>
        <p:txBody>
          <a:bodyPr anchor="t" rtlCol="false" tIns="0" lIns="0" bIns="0" rIns="0">
            <a:spAutoFit/>
          </a:bodyPr>
          <a:lstStyle/>
          <a:p>
            <a:pPr>
              <a:lnSpc>
                <a:spcPts val="4746"/>
              </a:lnSpc>
              <a:spcBef>
                <a:spcPct val="0"/>
              </a:spcBef>
            </a:pPr>
            <a:r>
              <a:rPr lang="en-US" sz="3390" spc="783">
                <a:solidFill>
                  <a:srgbClr val="E2E0E1"/>
                </a:solidFill>
                <a:latin typeface="RoxboroughCF Bold"/>
              </a:rPr>
              <a:t>~PROJECT PRESENTATION IN EXPO ON 06/04/23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179074" y="8073562"/>
            <a:ext cx="424180" cy="424180"/>
          </a:xfrm>
          <a:prstGeom prst="rect">
            <a:avLst/>
          </a:prstGeom>
        </p:spPr>
      </p:pic>
      <p:grpSp>
        <p:nvGrpSpPr>
          <p:cNvPr name="Group 4" id="4"/>
          <p:cNvGrpSpPr/>
          <p:nvPr/>
        </p:nvGrpSpPr>
        <p:grpSpPr>
          <a:xfrm rot="-10800000">
            <a:off x="14408523" y="8506412"/>
            <a:ext cx="1374178" cy="669646"/>
            <a:chOff x="0" y="0"/>
            <a:chExt cx="833972" cy="406400"/>
          </a:xfrm>
        </p:grpSpPr>
        <p:sp>
          <p:nvSpPr>
            <p:cNvPr name="Freeform 5" id="5"/>
            <p:cNvSpPr/>
            <p:nvPr/>
          </p:nvSpPr>
          <p:spPr>
            <a:xfrm flipH="false" flipV="false">
              <a:off x="203200" y="-326"/>
              <a:ext cx="427572" cy="407051"/>
            </a:xfrm>
            <a:custGeom>
              <a:avLst/>
              <a:gdLst/>
              <a:ahLst/>
              <a:cxnLst/>
              <a:rect r="r" b="b" t="t" l="l"/>
              <a:pathLst>
                <a:path h="407051" w="427572">
                  <a:moveTo>
                    <a:pt x="427572" y="326"/>
                  </a:moveTo>
                  <a:cubicBezTo>
                    <a:pt x="354759" y="0"/>
                    <a:pt x="287337" y="38659"/>
                    <a:pt x="250836" y="101663"/>
                  </a:cubicBezTo>
                  <a:cubicBezTo>
                    <a:pt x="214336" y="164667"/>
                    <a:pt x="214336" y="242385"/>
                    <a:pt x="250836" y="305389"/>
                  </a:cubicBezTo>
                  <a:cubicBezTo>
                    <a:pt x="287337" y="368393"/>
                    <a:pt x="354759" y="407052"/>
                    <a:pt x="4275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8C2C9"/>
            </a:solidFill>
          </p:spPr>
        </p:sp>
        <p:sp>
          <p:nvSpPr>
            <p:cNvPr name="TextBox 6" id="6"/>
            <p:cNvSpPr txBox="true"/>
            <p:nvPr/>
          </p:nvSpPr>
          <p:spPr>
            <a:xfrm>
              <a:off x="0" y="-47625"/>
              <a:ext cx="812800" cy="454025"/>
            </a:xfrm>
            <a:prstGeom prst="rect">
              <a:avLst/>
            </a:prstGeom>
          </p:spPr>
          <p:txBody>
            <a:bodyPr anchor="ctr" rtlCol="false" tIns="50800" lIns="50800" bIns="50800" rIns="50800"/>
            <a:lstStyle/>
            <a:p>
              <a:pPr algn="ctr">
                <a:lnSpc>
                  <a:spcPts val="3359"/>
                </a:lnSpc>
              </a:pPr>
            </a:p>
          </p:txBody>
        </p:sp>
      </p:grpSp>
      <p:sp>
        <p:nvSpPr>
          <p:cNvPr name="AutoShape 7" id="7"/>
          <p:cNvSpPr/>
          <p:nvPr/>
        </p:nvSpPr>
        <p:spPr>
          <a:xfrm>
            <a:off x="14647395" y="8843177"/>
            <a:ext cx="326789" cy="0"/>
          </a:xfrm>
          <a:prstGeom prst="line">
            <a:avLst/>
          </a:prstGeom>
          <a:ln cap="rnd" w="47625">
            <a:solidFill>
              <a:srgbClr val="F7F3FE"/>
            </a:solidFill>
            <a:prstDash val="solid"/>
            <a:headEnd type="none" len="sm" w="sm"/>
            <a:tailEnd type="arrow" len="sm" w="med"/>
          </a:ln>
        </p:spPr>
      </p:sp>
      <p:grpSp>
        <p:nvGrpSpPr>
          <p:cNvPr name="Group 8" id="8"/>
          <p:cNvGrpSpPr/>
          <p:nvPr/>
        </p:nvGrpSpPr>
        <p:grpSpPr>
          <a:xfrm rot="-5400000">
            <a:off x="16274741" y="7245041"/>
            <a:ext cx="834130" cy="3192387"/>
            <a:chOff x="0" y="0"/>
            <a:chExt cx="660400" cy="2527487"/>
          </a:xfrm>
        </p:grpSpPr>
        <p:sp>
          <p:nvSpPr>
            <p:cNvPr name="Freeform 9" id="9"/>
            <p:cNvSpPr/>
            <p:nvPr/>
          </p:nvSpPr>
          <p:spPr>
            <a:xfrm flipH="false" flipV="false">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10" id="10"/>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pic>
        <p:nvPicPr>
          <p:cNvPr name="Picture 11" id="11"/>
          <p:cNvPicPr>
            <a:picLocks noChangeAspect="true"/>
          </p:cNvPicPr>
          <p:nvPr/>
        </p:nvPicPr>
        <p:blipFill>
          <a:blip r:embed="rId5"/>
          <a:srcRect l="0" t="0" r="0" b="0"/>
          <a:stretch>
            <a:fillRect/>
          </a:stretch>
        </p:blipFill>
        <p:spPr>
          <a:xfrm flipH="false" flipV="false" rot="0">
            <a:off x="1028700" y="1338834"/>
            <a:ext cx="5308092" cy="8229600"/>
          </a:xfrm>
          <a:prstGeom prst="rect">
            <a:avLst/>
          </a:prstGeom>
        </p:spPr>
      </p:pic>
      <p:sp>
        <p:nvSpPr>
          <p:cNvPr name="TextBox 12" id="12"/>
          <p:cNvSpPr txBox="true"/>
          <p:nvPr/>
        </p:nvSpPr>
        <p:spPr>
          <a:xfrm rot="0">
            <a:off x="7179074" y="512499"/>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SITE VISIT</a:t>
            </a:r>
          </a:p>
        </p:txBody>
      </p:sp>
      <p:sp>
        <p:nvSpPr>
          <p:cNvPr name="TextBox 13" id="13"/>
          <p:cNvSpPr txBox="true"/>
          <p:nvPr/>
        </p:nvSpPr>
        <p:spPr>
          <a:xfrm rot="0">
            <a:off x="7179074" y="1694319"/>
            <a:ext cx="9484157" cy="6026819"/>
          </a:xfrm>
          <a:prstGeom prst="rect">
            <a:avLst/>
          </a:prstGeom>
        </p:spPr>
        <p:txBody>
          <a:bodyPr anchor="t" rtlCol="false" tIns="0" lIns="0" bIns="0" rIns="0">
            <a:spAutoFit/>
          </a:bodyPr>
          <a:lstStyle/>
          <a:p>
            <a:pPr algn="just">
              <a:lnSpc>
                <a:spcPts val="2641"/>
              </a:lnSpc>
              <a:spcBef>
                <a:spcPct val="0"/>
              </a:spcBef>
            </a:pPr>
            <a:r>
              <a:rPr lang="en-US" sz="1886">
                <a:solidFill>
                  <a:srgbClr val="E2E0E1"/>
                </a:solidFill>
                <a:latin typeface="Poppins"/>
              </a:rPr>
              <a:t>During the site visit to Dazzle Cold Chain, 69, 2nd Main Rd, it was observed that they have successfully implemented an IoT-enabled risk monitoring system for their cold supply chain. The system uses sensors and devices to monitor temperature, humidity, and other environmental parameters during transportation of perishable goods. The data collected from sensors is processed and analysed in real-time using machine learning algorithms to detect potential risks. Real-time alerts are provided to relevant stakeholders in case of any anomalies or risks detected. A dashboard displays the status and location of products in transit, which is accessible to logistics managers, suppliers, and customers. The system has reduced risks and losses associated with the cold supply chain by providing timely information and alerts. It has also helped in maintaining the quality and safety of perishable goods during transportation. The stakeholders at Dazzle Cold Chain, including logistics managers and suppliers, were satisfied with the performance of the system. They reported that the system has helped in better decision-making and risk mitigation. It is recommended that Dazzle Cold Chain continue to monitor the performance of the system and conduct regular training and awareness programs for stakeholders to enhance their understanding of the system.</a:t>
            </a:r>
          </a:p>
        </p:txBody>
      </p:sp>
      <p:sp>
        <p:nvSpPr>
          <p:cNvPr name="TextBox 14" id="14"/>
          <p:cNvSpPr txBox="true"/>
          <p:nvPr/>
        </p:nvSpPr>
        <p:spPr>
          <a:xfrm rot="0">
            <a:off x="7816587" y="8049432"/>
            <a:ext cx="5504277"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99% Malware Detection Removal</a:t>
            </a:r>
          </a:p>
        </p:txBody>
      </p:sp>
      <p:sp>
        <p:nvSpPr>
          <p:cNvPr name="TextBox 15" id="15"/>
          <p:cNvSpPr txBox="true"/>
          <p:nvPr/>
        </p:nvSpPr>
        <p:spPr>
          <a:xfrm rot="0">
            <a:off x="15581388" y="8573619"/>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Learn More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pSp>
        <p:nvGrpSpPr>
          <p:cNvPr name="Group 3" id="3"/>
          <p:cNvGrpSpPr/>
          <p:nvPr/>
        </p:nvGrpSpPr>
        <p:grpSpPr>
          <a:xfrm rot="5400000">
            <a:off x="2594489" y="-275462"/>
            <a:ext cx="609676" cy="5798655"/>
            <a:chOff x="0" y="0"/>
            <a:chExt cx="660400" cy="6281094"/>
          </a:xfrm>
        </p:grpSpPr>
        <p:sp>
          <p:nvSpPr>
            <p:cNvPr name="Freeform 4" id="4"/>
            <p:cNvSpPr/>
            <p:nvPr/>
          </p:nvSpPr>
          <p:spPr>
            <a:xfrm flipH="false" flipV="false">
              <a:off x="0" y="0"/>
              <a:ext cx="660400" cy="6281094"/>
            </a:xfrm>
            <a:custGeom>
              <a:avLst/>
              <a:gdLst/>
              <a:ahLst/>
              <a:cxnLst/>
              <a:rect r="r" b="b" t="t" l="l"/>
              <a:pathLst>
                <a:path h="628109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49968"/>
                  </a:cubicBezTo>
                  <a:lnTo>
                    <a:pt x="660400" y="6281094"/>
                  </a:lnTo>
                  <a:lnTo>
                    <a:pt x="0" y="6281094"/>
                  </a:lnTo>
                  <a:lnTo>
                    <a:pt x="0" y="454296"/>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29785" y="4011930"/>
            <a:ext cx="5246370" cy="6275070"/>
            <a:chOff x="0" y="0"/>
            <a:chExt cx="1913890" cy="2289163"/>
          </a:xfrm>
        </p:grpSpPr>
        <p:sp>
          <p:nvSpPr>
            <p:cNvPr name="Freeform 7" id="7"/>
            <p:cNvSpPr/>
            <p:nvPr/>
          </p:nvSpPr>
          <p:spPr>
            <a:xfrm flipH="false" flipV="false">
              <a:off x="0" y="0"/>
              <a:ext cx="1913890" cy="2289163"/>
            </a:xfrm>
            <a:custGeom>
              <a:avLst/>
              <a:gdLst/>
              <a:ahLst/>
              <a:cxnLst/>
              <a:rect r="r" b="b" t="t" l="l"/>
              <a:pathLst>
                <a:path h="2289163" w="1913890">
                  <a:moveTo>
                    <a:pt x="1789430" y="2289163"/>
                  </a:moveTo>
                  <a:lnTo>
                    <a:pt x="124460" y="2289163"/>
                  </a:lnTo>
                  <a:cubicBezTo>
                    <a:pt x="55880" y="2289163"/>
                    <a:pt x="0" y="2233282"/>
                    <a:pt x="0" y="2164703"/>
                  </a:cubicBezTo>
                  <a:lnTo>
                    <a:pt x="0" y="124460"/>
                  </a:lnTo>
                  <a:cubicBezTo>
                    <a:pt x="0" y="55880"/>
                    <a:pt x="55880" y="0"/>
                    <a:pt x="124460" y="0"/>
                  </a:cubicBezTo>
                  <a:lnTo>
                    <a:pt x="1789430" y="0"/>
                  </a:lnTo>
                  <a:cubicBezTo>
                    <a:pt x="1858010" y="0"/>
                    <a:pt x="1913890" y="55880"/>
                    <a:pt x="1913890" y="124460"/>
                  </a:cubicBezTo>
                  <a:lnTo>
                    <a:pt x="1913890" y="2164703"/>
                  </a:lnTo>
                  <a:cubicBezTo>
                    <a:pt x="1913890" y="2233283"/>
                    <a:pt x="1858010" y="2289163"/>
                    <a:pt x="1789430" y="2289163"/>
                  </a:cubicBezTo>
                  <a:close/>
                </a:path>
              </a:pathLst>
            </a:custGeom>
            <a:solidFill>
              <a:srgbClr val="5D73C6"/>
            </a:solidFill>
          </p:spPr>
        </p:sp>
      </p:grpSp>
      <p:grpSp>
        <p:nvGrpSpPr>
          <p:cNvPr name="Group 8" id="8"/>
          <p:cNvGrpSpPr/>
          <p:nvPr/>
        </p:nvGrpSpPr>
        <p:grpSpPr>
          <a:xfrm rot="0">
            <a:off x="6252380" y="4011930"/>
            <a:ext cx="5246370" cy="6275070"/>
            <a:chOff x="0" y="0"/>
            <a:chExt cx="1913890" cy="2289163"/>
          </a:xfrm>
        </p:grpSpPr>
        <p:sp>
          <p:nvSpPr>
            <p:cNvPr name="Freeform 9" id="9"/>
            <p:cNvSpPr/>
            <p:nvPr/>
          </p:nvSpPr>
          <p:spPr>
            <a:xfrm flipH="false" flipV="false">
              <a:off x="0" y="0"/>
              <a:ext cx="1913890" cy="2289163"/>
            </a:xfrm>
            <a:custGeom>
              <a:avLst/>
              <a:gdLst/>
              <a:ahLst/>
              <a:cxnLst/>
              <a:rect r="r" b="b" t="t" l="l"/>
              <a:pathLst>
                <a:path h="2289163" w="1913890">
                  <a:moveTo>
                    <a:pt x="1789430" y="2289163"/>
                  </a:moveTo>
                  <a:lnTo>
                    <a:pt x="124460" y="2289163"/>
                  </a:lnTo>
                  <a:cubicBezTo>
                    <a:pt x="55880" y="2289163"/>
                    <a:pt x="0" y="2233282"/>
                    <a:pt x="0" y="2164703"/>
                  </a:cubicBezTo>
                  <a:lnTo>
                    <a:pt x="0" y="124460"/>
                  </a:lnTo>
                  <a:cubicBezTo>
                    <a:pt x="0" y="55880"/>
                    <a:pt x="55880" y="0"/>
                    <a:pt x="124460" y="0"/>
                  </a:cubicBezTo>
                  <a:lnTo>
                    <a:pt x="1789430" y="0"/>
                  </a:lnTo>
                  <a:cubicBezTo>
                    <a:pt x="1858010" y="0"/>
                    <a:pt x="1913890" y="55880"/>
                    <a:pt x="1913890" y="124460"/>
                  </a:cubicBezTo>
                  <a:lnTo>
                    <a:pt x="1913890" y="2164703"/>
                  </a:lnTo>
                  <a:cubicBezTo>
                    <a:pt x="1913890" y="2233283"/>
                    <a:pt x="1858010" y="2289163"/>
                    <a:pt x="1789430" y="2289163"/>
                  </a:cubicBezTo>
                  <a:close/>
                </a:path>
              </a:pathLst>
            </a:custGeom>
            <a:solidFill>
              <a:srgbClr val="5D73C6"/>
            </a:solidFill>
          </p:spPr>
        </p:sp>
      </p:grpSp>
      <p:grpSp>
        <p:nvGrpSpPr>
          <p:cNvPr name="Group 10" id="10"/>
          <p:cNvGrpSpPr/>
          <p:nvPr/>
        </p:nvGrpSpPr>
        <p:grpSpPr>
          <a:xfrm rot="0">
            <a:off x="11774975" y="4011930"/>
            <a:ext cx="5246370" cy="6275070"/>
            <a:chOff x="0" y="0"/>
            <a:chExt cx="1913890" cy="2289163"/>
          </a:xfrm>
        </p:grpSpPr>
        <p:sp>
          <p:nvSpPr>
            <p:cNvPr name="Freeform 11" id="11"/>
            <p:cNvSpPr/>
            <p:nvPr/>
          </p:nvSpPr>
          <p:spPr>
            <a:xfrm flipH="false" flipV="false">
              <a:off x="0" y="0"/>
              <a:ext cx="1913890" cy="2289163"/>
            </a:xfrm>
            <a:custGeom>
              <a:avLst/>
              <a:gdLst/>
              <a:ahLst/>
              <a:cxnLst/>
              <a:rect r="r" b="b" t="t" l="l"/>
              <a:pathLst>
                <a:path h="2289163" w="1913890">
                  <a:moveTo>
                    <a:pt x="1789430" y="2289163"/>
                  </a:moveTo>
                  <a:lnTo>
                    <a:pt x="124460" y="2289163"/>
                  </a:lnTo>
                  <a:cubicBezTo>
                    <a:pt x="55880" y="2289163"/>
                    <a:pt x="0" y="2233282"/>
                    <a:pt x="0" y="2164703"/>
                  </a:cubicBezTo>
                  <a:lnTo>
                    <a:pt x="0" y="124460"/>
                  </a:lnTo>
                  <a:cubicBezTo>
                    <a:pt x="0" y="55880"/>
                    <a:pt x="55880" y="0"/>
                    <a:pt x="124460" y="0"/>
                  </a:cubicBezTo>
                  <a:lnTo>
                    <a:pt x="1789430" y="0"/>
                  </a:lnTo>
                  <a:cubicBezTo>
                    <a:pt x="1858010" y="0"/>
                    <a:pt x="1913890" y="55880"/>
                    <a:pt x="1913890" y="124460"/>
                  </a:cubicBezTo>
                  <a:lnTo>
                    <a:pt x="1913890" y="2164703"/>
                  </a:lnTo>
                  <a:cubicBezTo>
                    <a:pt x="1913890" y="2233283"/>
                    <a:pt x="1858010" y="2289163"/>
                    <a:pt x="1789430" y="2289163"/>
                  </a:cubicBezTo>
                  <a:close/>
                </a:path>
              </a:pathLst>
            </a:custGeom>
            <a:solidFill>
              <a:srgbClr val="5D73C6"/>
            </a:solidFill>
          </p:spPr>
        </p:sp>
      </p:grpSp>
      <p:grpSp>
        <p:nvGrpSpPr>
          <p:cNvPr name="Group 12" id="12"/>
          <p:cNvGrpSpPr/>
          <p:nvPr/>
        </p:nvGrpSpPr>
        <p:grpSpPr>
          <a:xfrm rot="0">
            <a:off x="5439285" y="3481153"/>
            <a:ext cx="1073740" cy="1073740"/>
            <a:chOff x="0" y="0"/>
            <a:chExt cx="812800" cy="812800"/>
          </a:xfrm>
        </p:grpSpPr>
        <p:sp>
          <p:nvSpPr>
            <p:cNvPr name="Freeform 13" id="13"/>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8C2C9"/>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grpSp>
        <p:nvGrpSpPr>
          <p:cNvPr name="Group 15" id="15"/>
          <p:cNvGrpSpPr/>
          <p:nvPr/>
        </p:nvGrpSpPr>
        <p:grpSpPr>
          <a:xfrm rot="0">
            <a:off x="10961880" y="3481153"/>
            <a:ext cx="1073740" cy="1073740"/>
            <a:chOff x="0" y="0"/>
            <a:chExt cx="812800" cy="812800"/>
          </a:xfrm>
        </p:grpSpPr>
        <p:sp>
          <p:nvSpPr>
            <p:cNvPr name="Freeform 16" id="16"/>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8C2C9"/>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940"/>
                </a:lnSpc>
              </a:pPr>
            </a:p>
          </p:txBody>
        </p:sp>
      </p:grpSp>
      <p:pic>
        <p:nvPicPr>
          <p:cNvPr name="Picture 18" id="1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645169" y="3780127"/>
            <a:ext cx="661973" cy="475793"/>
          </a:xfrm>
          <a:prstGeom prst="rect">
            <a:avLst/>
          </a:prstGeom>
        </p:spPr>
      </p:pic>
      <p:pic>
        <p:nvPicPr>
          <p:cNvPr name="Picture 19" id="1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167764" y="3780127"/>
            <a:ext cx="661973" cy="475793"/>
          </a:xfrm>
          <a:prstGeom prst="rect">
            <a:avLst/>
          </a:prstGeom>
        </p:spPr>
      </p:pic>
      <p:grpSp>
        <p:nvGrpSpPr>
          <p:cNvPr name="Group 20" id="20"/>
          <p:cNvGrpSpPr/>
          <p:nvPr/>
        </p:nvGrpSpPr>
        <p:grpSpPr>
          <a:xfrm rot="0">
            <a:off x="1266655" y="4554893"/>
            <a:ext cx="2156442" cy="303623"/>
            <a:chOff x="0" y="0"/>
            <a:chExt cx="2875256" cy="404830"/>
          </a:xfrm>
        </p:grpSpPr>
        <p:pic>
          <p:nvPicPr>
            <p:cNvPr name="Picture 21" id="2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425019" cy="404830"/>
            </a:xfrm>
            <a:prstGeom prst="rect">
              <a:avLst/>
            </a:prstGeom>
          </p:spPr>
        </p:pic>
        <p:pic>
          <p:nvPicPr>
            <p:cNvPr name="Picture 22" id="2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25119" y="0"/>
              <a:ext cx="425019" cy="404830"/>
            </a:xfrm>
            <a:prstGeom prst="rect">
              <a:avLst/>
            </a:prstGeom>
          </p:spPr>
        </p:pic>
        <p:pic>
          <p:nvPicPr>
            <p:cNvPr name="Picture 23" id="2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9600" y="0"/>
              <a:ext cx="425019" cy="404830"/>
            </a:xfrm>
            <a:prstGeom prst="rect">
              <a:avLst/>
            </a:prstGeom>
          </p:spPr>
        </p:pic>
        <p:pic>
          <p:nvPicPr>
            <p:cNvPr name="Picture 24" id="2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34719" y="0"/>
              <a:ext cx="425019" cy="404830"/>
            </a:xfrm>
            <a:prstGeom prst="rect">
              <a:avLst/>
            </a:prstGeom>
          </p:spPr>
        </p:pic>
        <p:pic>
          <p:nvPicPr>
            <p:cNvPr name="Picture 25" id="2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50237" y="0"/>
              <a:ext cx="425019" cy="404830"/>
            </a:xfrm>
            <a:prstGeom prst="rect">
              <a:avLst/>
            </a:prstGeom>
          </p:spPr>
        </p:pic>
      </p:grpSp>
      <p:grpSp>
        <p:nvGrpSpPr>
          <p:cNvPr name="Group 26" id="26"/>
          <p:cNvGrpSpPr/>
          <p:nvPr/>
        </p:nvGrpSpPr>
        <p:grpSpPr>
          <a:xfrm rot="0">
            <a:off x="6789250" y="4554893"/>
            <a:ext cx="2156442" cy="303623"/>
            <a:chOff x="0" y="0"/>
            <a:chExt cx="2875256" cy="404830"/>
          </a:xfrm>
        </p:grpSpPr>
        <p:pic>
          <p:nvPicPr>
            <p:cNvPr name="Picture 27" id="2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425019" cy="404830"/>
            </a:xfrm>
            <a:prstGeom prst="rect">
              <a:avLst/>
            </a:prstGeom>
          </p:spPr>
        </p:pic>
        <p:pic>
          <p:nvPicPr>
            <p:cNvPr name="Picture 28" id="2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25119" y="0"/>
              <a:ext cx="425019" cy="404830"/>
            </a:xfrm>
            <a:prstGeom prst="rect">
              <a:avLst/>
            </a:prstGeom>
          </p:spPr>
        </p:pic>
        <p:pic>
          <p:nvPicPr>
            <p:cNvPr name="Picture 29" id="2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9600" y="0"/>
              <a:ext cx="425019" cy="404830"/>
            </a:xfrm>
            <a:prstGeom prst="rect">
              <a:avLst/>
            </a:prstGeom>
          </p:spPr>
        </p:pic>
        <p:pic>
          <p:nvPicPr>
            <p:cNvPr name="Picture 30" id="3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34719" y="0"/>
              <a:ext cx="425019" cy="404830"/>
            </a:xfrm>
            <a:prstGeom prst="rect">
              <a:avLst/>
            </a:prstGeom>
          </p:spPr>
        </p:pic>
        <p:pic>
          <p:nvPicPr>
            <p:cNvPr name="Picture 31" id="3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50237" y="0"/>
              <a:ext cx="425019" cy="404830"/>
            </a:xfrm>
            <a:prstGeom prst="rect">
              <a:avLst/>
            </a:prstGeom>
          </p:spPr>
        </p:pic>
      </p:grpSp>
      <p:grpSp>
        <p:nvGrpSpPr>
          <p:cNvPr name="Group 32" id="32"/>
          <p:cNvGrpSpPr/>
          <p:nvPr/>
        </p:nvGrpSpPr>
        <p:grpSpPr>
          <a:xfrm rot="0">
            <a:off x="12311845" y="4554893"/>
            <a:ext cx="2156442" cy="303623"/>
            <a:chOff x="0" y="0"/>
            <a:chExt cx="2875256" cy="404830"/>
          </a:xfrm>
        </p:grpSpPr>
        <p:pic>
          <p:nvPicPr>
            <p:cNvPr name="Picture 33" id="3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0"/>
              <a:ext cx="425019" cy="404830"/>
            </a:xfrm>
            <a:prstGeom prst="rect">
              <a:avLst/>
            </a:prstGeom>
          </p:spPr>
        </p:pic>
        <p:pic>
          <p:nvPicPr>
            <p:cNvPr name="Picture 34" id="3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25119" y="0"/>
              <a:ext cx="425019" cy="404830"/>
            </a:xfrm>
            <a:prstGeom prst="rect">
              <a:avLst/>
            </a:prstGeom>
          </p:spPr>
        </p:pic>
        <p:pic>
          <p:nvPicPr>
            <p:cNvPr name="Picture 35" id="3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609600" y="0"/>
              <a:ext cx="425019" cy="404830"/>
            </a:xfrm>
            <a:prstGeom prst="rect">
              <a:avLst/>
            </a:prstGeom>
          </p:spPr>
        </p:pic>
        <p:pic>
          <p:nvPicPr>
            <p:cNvPr name="Picture 36" id="3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34719" y="0"/>
              <a:ext cx="425019" cy="404830"/>
            </a:xfrm>
            <a:prstGeom prst="rect">
              <a:avLst/>
            </a:prstGeom>
          </p:spPr>
        </p:pic>
        <p:pic>
          <p:nvPicPr>
            <p:cNvPr name="Picture 37" id="3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50237" y="0"/>
              <a:ext cx="425019" cy="404830"/>
            </a:xfrm>
            <a:prstGeom prst="rect">
              <a:avLst/>
            </a:prstGeom>
          </p:spPr>
        </p:pic>
      </p:grpSp>
      <p:pic>
        <p:nvPicPr>
          <p:cNvPr name="Picture 38" id="38"/>
          <p:cNvPicPr>
            <a:picLocks noChangeAspect="true"/>
          </p:cNvPicPr>
          <p:nvPr/>
        </p:nvPicPr>
        <p:blipFill>
          <a:blip r:embed="rId7"/>
          <a:srcRect l="0" t="0" r="0" b="0"/>
          <a:stretch>
            <a:fillRect/>
          </a:stretch>
        </p:blipFill>
        <p:spPr>
          <a:xfrm flipH="false" flipV="false" rot="0">
            <a:off x="14054920" y="561905"/>
            <a:ext cx="3990648" cy="4477586"/>
          </a:xfrm>
          <a:prstGeom prst="rect">
            <a:avLst/>
          </a:prstGeom>
        </p:spPr>
      </p:pic>
      <p:pic>
        <p:nvPicPr>
          <p:cNvPr name="Picture 39" id="39"/>
          <p:cNvPicPr>
            <a:picLocks noChangeAspect="true"/>
          </p:cNvPicPr>
          <p:nvPr/>
        </p:nvPicPr>
        <p:blipFill>
          <a:blip r:embed="rId8"/>
          <a:srcRect l="0" t="0" r="0" b="0"/>
          <a:stretch>
            <a:fillRect/>
          </a:stretch>
        </p:blipFill>
        <p:spPr>
          <a:xfrm flipH="false" flipV="false" rot="0">
            <a:off x="442767" y="3833262"/>
            <a:ext cx="653990" cy="873442"/>
          </a:xfrm>
          <a:prstGeom prst="rect">
            <a:avLst/>
          </a:prstGeom>
        </p:spPr>
      </p:pic>
      <p:sp>
        <p:nvSpPr>
          <p:cNvPr name="TextBox 40" id="40"/>
          <p:cNvSpPr txBox="true"/>
          <p:nvPr/>
        </p:nvSpPr>
        <p:spPr>
          <a:xfrm rot="0">
            <a:off x="1028700" y="904875"/>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References</a:t>
            </a:r>
          </a:p>
        </p:txBody>
      </p:sp>
      <p:sp>
        <p:nvSpPr>
          <p:cNvPr name="TextBox 41" id="41"/>
          <p:cNvSpPr txBox="true"/>
          <p:nvPr/>
        </p:nvSpPr>
        <p:spPr>
          <a:xfrm rot="0">
            <a:off x="1028700" y="2432412"/>
            <a:ext cx="4769955" cy="325755"/>
          </a:xfrm>
          <a:prstGeom prst="rect">
            <a:avLst/>
          </a:prstGeom>
        </p:spPr>
        <p:txBody>
          <a:bodyPr anchor="t" rtlCol="false" tIns="0" lIns="0" bIns="0" rIns="0">
            <a:spAutoFit/>
          </a:bodyPr>
          <a:lstStyle/>
          <a:p>
            <a:pPr>
              <a:lnSpc>
                <a:spcPts val="2520"/>
              </a:lnSpc>
              <a:spcBef>
                <a:spcPct val="0"/>
              </a:spcBef>
            </a:pPr>
            <a:r>
              <a:rPr lang="en-US" sz="1800">
                <a:solidFill>
                  <a:srgbClr val="E2E0E1"/>
                </a:solidFill>
                <a:latin typeface="Poppins"/>
              </a:rPr>
              <a:t>We Have Over 500+ Reviews</a:t>
            </a:r>
          </a:p>
        </p:txBody>
      </p:sp>
      <p:sp>
        <p:nvSpPr>
          <p:cNvPr name="TextBox 42" id="42"/>
          <p:cNvSpPr txBox="true"/>
          <p:nvPr/>
        </p:nvSpPr>
        <p:spPr>
          <a:xfrm rot="0">
            <a:off x="1327362" y="5216656"/>
            <a:ext cx="4172630" cy="941070"/>
          </a:xfrm>
          <a:prstGeom prst="rect">
            <a:avLst/>
          </a:prstGeom>
        </p:spPr>
        <p:txBody>
          <a:bodyPr anchor="t" rtlCol="false" tIns="0" lIns="0" bIns="0" rIns="0">
            <a:spAutoFit/>
          </a:bodyPr>
          <a:lstStyle/>
          <a:p>
            <a:pPr>
              <a:lnSpc>
                <a:spcPts val="3779"/>
              </a:lnSpc>
              <a:spcBef>
                <a:spcPct val="0"/>
              </a:spcBef>
            </a:pPr>
            <a:r>
              <a:rPr lang="en-US" sz="2700">
                <a:solidFill>
                  <a:srgbClr val="E2E0E1"/>
                </a:solidFill>
                <a:latin typeface="RoxboroughCF Bold"/>
              </a:rPr>
              <a:t>https://stockarea.io/blogs/cold-storage/</a:t>
            </a:r>
          </a:p>
        </p:txBody>
      </p:sp>
      <p:sp>
        <p:nvSpPr>
          <p:cNvPr name="TextBox 43" id="43"/>
          <p:cNvSpPr txBox="true"/>
          <p:nvPr/>
        </p:nvSpPr>
        <p:spPr>
          <a:xfrm rot="0">
            <a:off x="6789250" y="5182366"/>
            <a:ext cx="4172630" cy="1893570"/>
          </a:xfrm>
          <a:prstGeom prst="rect">
            <a:avLst/>
          </a:prstGeom>
        </p:spPr>
        <p:txBody>
          <a:bodyPr anchor="t" rtlCol="false" tIns="0" lIns="0" bIns="0" rIns="0">
            <a:spAutoFit/>
          </a:bodyPr>
          <a:lstStyle/>
          <a:p>
            <a:pPr>
              <a:lnSpc>
                <a:spcPts val="3779"/>
              </a:lnSpc>
              <a:spcBef>
                <a:spcPct val="0"/>
              </a:spcBef>
            </a:pPr>
            <a:r>
              <a:rPr lang="en-US" sz="2700">
                <a:solidFill>
                  <a:srgbClr val="E2E0E1"/>
                </a:solidFill>
                <a:latin typeface="RoxboroughCF Bold"/>
              </a:rPr>
              <a:t>https://www.internationalgasdetectors.com/gas-detection-solutions-cold-storage/</a:t>
            </a:r>
          </a:p>
        </p:txBody>
      </p:sp>
      <p:sp>
        <p:nvSpPr>
          <p:cNvPr name="TextBox 44" id="44"/>
          <p:cNvSpPr txBox="true"/>
          <p:nvPr/>
        </p:nvSpPr>
        <p:spPr>
          <a:xfrm rot="0">
            <a:off x="12311845" y="5216656"/>
            <a:ext cx="4172630" cy="1417320"/>
          </a:xfrm>
          <a:prstGeom prst="rect">
            <a:avLst/>
          </a:prstGeom>
        </p:spPr>
        <p:txBody>
          <a:bodyPr anchor="t" rtlCol="false" tIns="0" lIns="0" bIns="0" rIns="0">
            <a:spAutoFit/>
          </a:bodyPr>
          <a:lstStyle/>
          <a:p>
            <a:pPr>
              <a:lnSpc>
                <a:spcPts val="3779"/>
              </a:lnSpc>
              <a:spcBef>
                <a:spcPct val="0"/>
              </a:spcBef>
            </a:pPr>
            <a:r>
              <a:rPr lang="en-US" sz="2700">
                <a:solidFill>
                  <a:srgbClr val="E2E0E1"/>
                </a:solidFill>
                <a:latin typeface="RoxboroughCF Bold"/>
              </a:rPr>
              <a:t>https://learn.adafruit.com/pir-passive-infrared-proximity-motion-sensor</a:t>
            </a:r>
          </a:p>
        </p:txBody>
      </p:sp>
      <p:sp>
        <p:nvSpPr>
          <p:cNvPr name="TextBox 45" id="45"/>
          <p:cNvSpPr txBox="true"/>
          <p:nvPr/>
        </p:nvSpPr>
        <p:spPr>
          <a:xfrm rot="0">
            <a:off x="1336782" y="7651115"/>
            <a:ext cx="4172630" cy="1768475"/>
          </a:xfrm>
          <a:prstGeom prst="rect">
            <a:avLst/>
          </a:prstGeom>
        </p:spPr>
        <p:txBody>
          <a:bodyPr anchor="t" rtlCol="false" tIns="0" lIns="0" bIns="0" rIns="0">
            <a:spAutoFit/>
          </a:bodyPr>
          <a:lstStyle/>
          <a:p>
            <a:pPr>
              <a:lnSpc>
                <a:spcPts val="2799"/>
              </a:lnSpc>
              <a:spcBef>
                <a:spcPct val="0"/>
              </a:spcBef>
            </a:pPr>
            <a:r>
              <a:rPr lang="en-US" sz="1999">
                <a:solidFill>
                  <a:srgbClr val="E2E0E1"/>
                </a:solidFill>
                <a:latin typeface="Poppins"/>
              </a:rPr>
              <a:t>Cold storage is a facility that primarily stores food items that are short-lived and highly likely to get spoilt under normal conditions....</a:t>
            </a:r>
          </a:p>
        </p:txBody>
      </p:sp>
      <p:sp>
        <p:nvSpPr>
          <p:cNvPr name="TextBox 46" id="46"/>
          <p:cNvSpPr txBox="true"/>
          <p:nvPr/>
        </p:nvSpPr>
        <p:spPr>
          <a:xfrm rot="0">
            <a:off x="6789250" y="7695061"/>
            <a:ext cx="4172630" cy="1778000"/>
          </a:xfrm>
          <a:prstGeom prst="rect">
            <a:avLst/>
          </a:prstGeom>
        </p:spPr>
        <p:txBody>
          <a:bodyPr anchor="t" rtlCol="false" tIns="0" lIns="0" bIns="0" rIns="0">
            <a:spAutoFit/>
          </a:bodyPr>
          <a:lstStyle/>
          <a:p>
            <a:pPr>
              <a:lnSpc>
                <a:spcPts val="2800"/>
              </a:lnSpc>
              <a:spcBef>
                <a:spcPct val="0"/>
              </a:spcBef>
            </a:pPr>
            <a:r>
              <a:rPr lang="en-US" sz="2000">
                <a:solidFill>
                  <a:srgbClr val="E2E0E1"/>
                </a:solidFill>
                <a:latin typeface="Poppins"/>
              </a:rPr>
              <a:t>Numerous accidents involving refrigerant gas leaks have been reported worldwide, hospitalizing hundreds, and killing several....</a:t>
            </a:r>
          </a:p>
        </p:txBody>
      </p:sp>
      <p:sp>
        <p:nvSpPr>
          <p:cNvPr name="TextBox 47" id="47"/>
          <p:cNvSpPr txBox="true"/>
          <p:nvPr/>
        </p:nvSpPr>
        <p:spPr>
          <a:xfrm rot="0">
            <a:off x="12308375" y="7695061"/>
            <a:ext cx="4172630" cy="1778000"/>
          </a:xfrm>
          <a:prstGeom prst="rect">
            <a:avLst/>
          </a:prstGeom>
        </p:spPr>
        <p:txBody>
          <a:bodyPr anchor="t" rtlCol="false" tIns="0" lIns="0" bIns="0" rIns="0">
            <a:spAutoFit/>
          </a:bodyPr>
          <a:lstStyle/>
          <a:p>
            <a:pPr>
              <a:lnSpc>
                <a:spcPts val="2800"/>
              </a:lnSpc>
              <a:spcBef>
                <a:spcPct val="0"/>
              </a:spcBef>
            </a:pPr>
            <a:r>
              <a:rPr lang="en-US" sz="2000">
                <a:solidFill>
                  <a:srgbClr val="E2E0E1"/>
                </a:solidFill>
                <a:latin typeface="Poppins"/>
              </a:rPr>
              <a:t>PIR sensors allow you to sense motion, almost always used to detect whether a human has moved in or out of the sensors range.....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pSp>
        <p:nvGrpSpPr>
          <p:cNvPr name="Group 3" id="3"/>
          <p:cNvGrpSpPr/>
          <p:nvPr/>
        </p:nvGrpSpPr>
        <p:grpSpPr>
          <a:xfrm rot="0">
            <a:off x="0" y="5634003"/>
            <a:ext cx="18288000" cy="4652997"/>
            <a:chOff x="0" y="0"/>
            <a:chExt cx="24384000" cy="6203996"/>
          </a:xfrm>
        </p:grpSpPr>
        <p:pic>
          <p:nvPicPr>
            <p:cNvPr name="Picture 4" id="4"/>
            <p:cNvPicPr>
              <a:picLocks noChangeAspect="true"/>
            </p:cNvPicPr>
            <p:nvPr/>
          </p:nvPicPr>
          <p:blipFill>
            <a:blip r:embed="rId3"/>
            <a:srcRect l="0" t="26764" r="0" b="26764"/>
            <a:stretch>
              <a:fillRect/>
            </a:stretch>
          </p:blipFill>
          <p:spPr>
            <a:xfrm flipH="false" flipV="false">
              <a:off x="0" y="0"/>
              <a:ext cx="24384000" cy="6203996"/>
            </a:xfrm>
            <a:prstGeom prst="rect">
              <a:avLst/>
            </a:prstGeom>
          </p:spPr>
        </p:pic>
      </p:grpSp>
      <p:grpSp>
        <p:nvGrpSpPr>
          <p:cNvPr name="Group 5" id="5"/>
          <p:cNvGrpSpPr/>
          <p:nvPr/>
        </p:nvGrpSpPr>
        <p:grpSpPr>
          <a:xfrm rot="0">
            <a:off x="3762971" y="5438097"/>
            <a:ext cx="10781108" cy="391811"/>
            <a:chOff x="0" y="0"/>
            <a:chExt cx="2839469" cy="103193"/>
          </a:xfrm>
        </p:grpSpPr>
        <p:sp>
          <p:nvSpPr>
            <p:cNvPr name="Freeform 6" id="6"/>
            <p:cNvSpPr/>
            <p:nvPr/>
          </p:nvSpPr>
          <p:spPr>
            <a:xfrm flipH="false" flipV="false">
              <a:off x="0" y="0"/>
              <a:ext cx="2839469" cy="103193"/>
            </a:xfrm>
            <a:custGeom>
              <a:avLst/>
              <a:gdLst/>
              <a:ahLst/>
              <a:cxnLst/>
              <a:rect r="r" b="b" t="t" l="l"/>
              <a:pathLst>
                <a:path h="103193" w="2839469">
                  <a:moveTo>
                    <a:pt x="0" y="0"/>
                  </a:moveTo>
                  <a:lnTo>
                    <a:pt x="2839469" y="0"/>
                  </a:lnTo>
                  <a:lnTo>
                    <a:pt x="2839469" y="103193"/>
                  </a:lnTo>
                  <a:lnTo>
                    <a:pt x="0" y="103193"/>
                  </a:lnTo>
                  <a:close/>
                </a:path>
              </a:pathLst>
            </a:custGeom>
            <a:solidFill>
              <a:srgbClr val="88C2C9"/>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028700" y="2489562"/>
            <a:ext cx="16230600" cy="2494796"/>
            <a:chOff x="0" y="0"/>
            <a:chExt cx="5920967" cy="910108"/>
          </a:xfrm>
        </p:grpSpPr>
        <p:sp>
          <p:nvSpPr>
            <p:cNvPr name="Freeform 9" id="9"/>
            <p:cNvSpPr/>
            <p:nvPr/>
          </p:nvSpPr>
          <p:spPr>
            <a:xfrm flipH="false" flipV="false">
              <a:off x="0" y="0"/>
              <a:ext cx="5920967" cy="910108"/>
            </a:xfrm>
            <a:custGeom>
              <a:avLst/>
              <a:gdLst/>
              <a:ahLst/>
              <a:cxnLst/>
              <a:rect r="r" b="b" t="t" l="l"/>
              <a:pathLst>
                <a:path h="910108" w="5920967">
                  <a:moveTo>
                    <a:pt x="5796507" y="910108"/>
                  </a:moveTo>
                  <a:lnTo>
                    <a:pt x="124460" y="910108"/>
                  </a:lnTo>
                  <a:cubicBezTo>
                    <a:pt x="55880" y="910108"/>
                    <a:pt x="0" y="854228"/>
                    <a:pt x="0" y="785648"/>
                  </a:cubicBezTo>
                  <a:lnTo>
                    <a:pt x="0" y="124460"/>
                  </a:lnTo>
                  <a:cubicBezTo>
                    <a:pt x="0" y="55880"/>
                    <a:pt x="55880" y="0"/>
                    <a:pt x="124460" y="0"/>
                  </a:cubicBezTo>
                  <a:lnTo>
                    <a:pt x="5796507" y="0"/>
                  </a:lnTo>
                  <a:cubicBezTo>
                    <a:pt x="5865087" y="0"/>
                    <a:pt x="5920967" y="55880"/>
                    <a:pt x="5920967" y="124460"/>
                  </a:cubicBezTo>
                  <a:lnTo>
                    <a:pt x="5920967" y="785648"/>
                  </a:lnTo>
                  <a:cubicBezTo>
                    <a:pt x="5920967" y="854228"/>
                    <a:pt x="5865087" y="910108"/>
                    <a:pt x="5796507" y="910108"/>
                  </a:cubicBezTo>
                  <a:close/>
                </a:path>
              </a:pathLst>
            </a:custGeom>
            <a:solidFill>
              <a:srgbClr val="FFFFFF">
                <a:alpha val="19608"/>
              </a:srgbClr>
            </a:solidFill>
          </p:spPr>
        </p:sp>
      </p:grpSp>
      <p:sp>
        <p:nvSpPr>
          <p:cNvPr name="AutoShape 10" id="10"/>
          <p:cNvSpPr/>
          <p:nvPr/>
        </p:nvSpPr>
        <p:spPr>
          <a:xfrm rot="-5400000">
            <a:off x="5552072" y="3727435"/>
            <a:ext cx="1169894" cy="0"/>
          </a:xfrm>
          <a:prstGeom prst="line">
            <a:avLst/>
          </a:prstGeom>
          <a:ln cap="rnd" w="19050">
            <a:solidFill>
              <a:srgbClr val="F7F3FE">
                <a:alpha val="49804"/>
              </a:srgbClr>
            </a:solidFill>
            <a:prstDash val="solid"/>
            <a:headEnd type="none" len="sm" w="sm"/>
            <a:tailEnd type="none" len="sm" w="sm"/>
          </a:ln>
        </p:spPr>
      </p:sp>
      <p:sp>
        <p:nvSpPr>
          <p:cNvPr name="AutoShape 11" id="11"/>
          <p:cNvSpPr/>
          <p:nvPr/>
        </p:nvSpPr>
        <p:spPr>
          <a:xfrm rot="-5400000">
            <a:off x="11554523" y="3633158"/>
            <a:ext cx="1169894" cy="0"/>
          </a:xfrm>
          <a:prstGeom prst="line">
            <a:avLst/>
          </a:prstGeom>
          <a:ln cap="rnd" w="19050">
            <a:solidFill>
              <a:srgbClr val="F7F3FE">
                <a:alpha val="49804"/>
              </a:srgbClr>
            </a:solidFill>
            <a:prstDash val="solid"/>
            <a:headEnd type="none" len="sm" w="sm"/>
            <a:tailEnd type="none" len="sm" w="sm"/>
          </a:ln>
        </p:spPr>
      </p:sp>
      <p:grpSp>
        <p:nvGrpSpPr>
          <p:cNvPr name="Group 12" id="12"/>
          <p:cNvGrpSpPr/>
          <p:nvPr/>
        </p:nvGrpSpPr>
        <p:grpSpPr>
          <a:xfrm rot="0">
            <a:off x="1028700" y="5438097"/>
            <a:ext cx="5430442" cy="391811"/>
            <a:chOff x="0" y="0"/>
            <a:chExt cx="1430240" cy="103193"/>
          </a:xfrm>
        </p:grpSpPr>
        <p:sp>
          <p:nvSpPr>
            <p:cNvPr name="Freeform 13" id="13"/>
            <p:cNvSpPr/>
            <p:nvPr/>
          </p:nvSpPr>
          <p:spPr>
            <a:xfrm flipH="false" flipV="false">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14" id="14"/>
            <p:cNvSpPr txBox="true"/>
            <p:nvPr/>
          </p:nvSpPr>
          <p:spPr>
            <a:xfrm>
              <a:off x="0" y="-57150"/>
              <a:ext cx="812800" cy="869950"/>
            </a:xfrm>
            <a:prstGeom prst="rect">
              <a:avLst/>
            </a:prstGeom>
          </p:spPr>
          <p:txBody>
            <a:bodyPr anchor="ctr" rtlCol="false" tIns="50800" lIns="50800" bIns="50800" rIns="50800"/>
            <a:lstStyle/>
            <a:p>
              <a:pPr algn="ctr">
                <a:lnSpc>
                  <a:spcPts val="3360"/>
                </a:lnSpc>
              </a:pPr>
            </a:p>
          </p:txBody>
        </p:sp>
      </p:grpSp>
      <p:grpSp>
        <p:nvGrpSpPr>
          <p:cNvPr name="Group 15" id="15"/>
          <p:cNvGrpSpPr/>
          <p:nvPr/>
        </p:nvGrpSpPr>
        <p:grpSpPr>
          <a:xfrm rot="0">
            <a:off x="11828858" y="5438097"/>
            <a:ext cx="5430442" cy="391811"/>
            <a:chOff x="0" y="0"/>
            <a:chExt cx="1430240" cy="103193"/>
          </a:xfrm>
        </p:grpSpPr>
        <p:sp>
          <p:nvSpPr>
            <p:cNvPr name="Freeform 16" id="16"/>
            <p:cNvSpPr/>
            <p:nvPr/>
          </p:nvSpPr>
          <p:spPr>
            <a:xfrm flipH="false" flipV="false">
              <a:off x="0" y="0"/>
              <a:ext cx="1430240" cy="103193"/>
            </a:xfrm>
            <a:custGeom>
              <a:avLst/>
              <a:gdLst/>
              <a:ahLst/>
              <a:cxnLst/>
              <a:rect r="r" b="b" t="t" l="l"/>
              <a:pathLst>
                <a:path h="103193" w="1430240">
                  <a:moveTo>
                    <a:pt x="0" y="0"/>
                  </a:moveTo>
                  <a:lnTo>
                    <a:pt x="1430240" y="0"/>
                  </a:lnTo>
                  <a:lnTo>
                    <a:pt x="1430240" y="103193"/>
                  </a:lnTo>
                  <a:lnTo>
                    <a:pt x="0" y="103193"/>
                  </a:lnTo>
                  <a:close/>
                </a:path>
              </a:pathLst>
            </a:custGeom>
            <a:solidFill>
              <a:srgbClr val="5D73C6"/>
            </a:solidFill>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a:lnSpc>
                  <a:spcPts val="3360"/>
                </a:lnSpc>
              </a:pPr>
            </a:p>
          </p:txBody>
        </p:sp>
      </p:grpSp>
      <p:sp>
        <p:nvSpPr>
          <p:cNvPr name="TextBox 18" id="18"/>
          <p:cNvSpPr txBox="true"/>
          <p:nvPr/>
        </p:nvSpPr>
        <p:spPr>
          <a:xfrm rot="0">
            <a:off x="5086350" y="904875"/>
            <a:ext cx="8115300"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THANK YOU!</a:t>
            </a:r>
          </a:p>
        </p:txBody>
      </p:sp>
      <p:sp>
        <p:nvSpPr>
          <p:cNvPr name="TextBox 19" id="19"/>
          <p:cNvSpPr txBox="true"/>
          <p:nvPr/>
        </p:nvSpPr>
        <p:spPr>
          <a:xfrm rot="0">
            <a:off x="2761827" y="2642446"/>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Name</a:t>
            </a:r>
          </a:p>
        </p:txBody>
      </p:sp>
      <p:sp>
        <p:nvSpPr>
          <p:cNvPr name="TextBox 20" id="20"/>
          <p:cNvSpPr txBox="true"/>
          <p:nvPr/>
        </p:nvSpPr>
        <p:spPr>
          <a:xfrm rot="0">
            <a:off x="6970290" y="2642446"/>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Email</a:t>
            </a:r>
          </a:p>
        </p:txBody>
      </p:sp>
      <p:sp>
        <p:nvSpPr>
          <p:cNvPr name="TextBox 21" id="21"/>
          <p:cNvSpPr txBox="true"/>
          <p:nvPr/>
        </p:nvSpPr>
        <p:spPr>
          <a:xfrm rot="0">
            <a:off x="12809933" y="2642446"/>
            <a:ext cx="3365666"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Contact</a:t>
            </a:r>
          </a:p>
        </p:txBody>
      </p:sp>
      <p:sp>
        <p:nvSpPr>
          <p:cNvPr name="TextBox 22" id="22"/>
          <p:cNvSpPr txBox="true"/>
          <p:nvPr/>
        </p:nvSpPr>
        <p:spPr>
          <a:xfrm rot="0">
            <a:off x="2761827" y="3174053"/>
            <a:ext cx="3365666" cy="1583055"/>
          </a:xfrm>
          <a:prstGeom prst="rect">
            <a:avLst/>
          </a:prstGeom>
        </p:spPr>
        <p:txBody>
          <a:bodyPr anchor="t" rtlCol="false" tIns="0" lIns="0" bIns="0" rIns="0">
            <a:spAutoFit/>
          </a:bodyPr>
          <a:lstStyle/>
          <a:p>
            <a:pPr>
              <a:lnSpc>
                <a:spcPts val="2520"/>
              </a:lnSpc>
            </a:pPr>
            <a:r>
              <a:rPr lang="en-US" sz="1800">
                <a:solidFill>
                  <a:srgbClr val="E2E0E1"/>
                </a:solidFill>
                <a:latin typeface="Poppins"/>
              </a:rPr>
              <a:t>Amritansh Anand</a:t>
            </a:r>
          </a:p>
          <a:p>
            <a:pPr>
              <a:lnSpc>
                <a:spcPts val="2520"/>
              </a:lnSpc>
            </a:pPr>
            <a:r>
              <a:rPr lang="en-US" sz="1800">
                <a:solidFill>
                  <a:srgbClr val="E2E0E1"/>
                </a:solidFill>
                <a:latin typeface="Poppins"/>
              </a:rPr>
              <a:t>Sakshi Singh</a:t>
            </a:r>
          </a:p>
          <a:p>
            <a:pPr>
              <a:lnSpc>
                <a:spcPts val="2520"/>
              </a:lnSpc>
            </a:pPr>
            <a:r>
              <a:rPr lang="en-US" sz="1800">
                <a:solidFill>
                  <a:srgbClr val="E2E0E1"/>
                </a:solidFill>
                <a:latin typeface="Poppins"/>
              </a:rPr>
              <a:t>Vaishnavi JS</a:t>
            </a:r>
          </a:p>
          <a:p>
            <a:pPr>
              <a:lnSpc>
                <a:spcPts val="2520"/>
              </a:lnSpc>
            </a:pPr>
            <a:r>
              <a:rPr lang="en-US" sz="1800">
                <a:solidFill>
                  <a:srgbClr val="E2E0E1"/>
                </a:solidFill>
                <a:latin typeface="Poppins"/>
              </a:rPr>
              <a:t>Amrutha MS</a:t>
            </a:r>
          </a:p>
          <a:p>
            <a:pPr>
              <a:lnSpc>
                <a:spcPts val="2520"/>
              </a:lnSpc>
              <a:spcBef>
                <a:spcPct val="0"/>
              </a:spcBef>
            </a:pPr>
            <a:r>
              <a:rPr lang="en-US" sz="1800">
                <a:solidFill>
                  <a:srgbClr val="E2E0E1"/>
                </a:solidFill>
                <a:latin typeface="Poppins"/>
              </a:rPr>
              <a:t>Navya Kala SV</a:t>
            </a:r>
          </a:p>
        </p:txBody>
      </p:sp>
      <p:sp>
        <p:nvSpPr>
          <p:cNvPr name="TextBox 23" id="23"/>
          <p:cNvSpPr txBox="true"/>
          <p:nvPr/>
        </p:nvSpPr>
        <p:spPr>
          <a:xfrm rot="0">
            <a:off x="6970290" y="3138810"/>
            <a:ext cx="5159655" cy="1583055"/>
          </a:xfrm>
          <a:prstGeom prst="rect">
            <a:avLst/>
          </a:prstGeom>
        </p:spPr>
        <p:txBody>
          <a:bodyPr anchor="t" rtlCol="false" tIns="0" lIns="0" bIns="0" rIns="0">
            <a:spAutoFit/>
          </a:bodyPr>
          <a:lstStyle/>
          <a:p>
            <a:pPr>
              <a:lnSpc>
                <a:spcPts val="2520"/>
              </a:lnSpc>
            </a:pPr>
            <a:r>
              <a:rPr lang="en-US" sz="1800">
                <a:solidFill>
                  <a:srgbClr val="E2E0E1"/>
                </a:solidFill>
                <a:latin typeface="Poppins"/>
              </a:rPr>
              <a:t>amritansh.anand2020@vitstudent.ac.in</a:t>
            </a:r>
          </a:p>
          <a:p>
            <a:pPr>
              <a:lnSpc>
                <a:spcPts val="2520"/>
              </a:lnSpc>
            </a:pPr>
            <a:r>
              <a:rPr lang="en-US" sz="1800">
                <a:solidFill>
                  <a:srgbClr val="E2E0E1"/>
                </a:solidFill>
                <a:latin typeface="Poppins"/>
              </a:rPr>
              <a:t>sakshi.singh2020@vitstudent.ac.in</a:t>
            </a:r>
          </a:p>
          <a:p>
            <a:pPr>
              <a:lnSpc>
                <a:spcPts val="2520"/>
              </a:lnSpc>
            </a:pPr>
            <a:r>
              <a:rPr lang="en-US" sz="1800">
                <a:solidFill>
                  <a:srgbClr val="E2E0E1"/>
                </a:solidFill>
                <a:latin typeface="Poppins"/>
              </a:rPr>
              <a:t>vaishnavi.js2020@vitstudent.ac.in</a:t>
            </a:r>
          </a:p>
          <a:p>
            <a:pPr>
              <a:lnSpc>
                <a:spcPts val="2520"/>
              </a:lnSpc>
            </a:pPr>
            <a:r>
              <a:rPr lang="en-US" sz="1800">
                <a:solidFill>
                  <a:srgbClr val="E2E0E1"/>
                </a:solidFill>
                <a:latin typeface="Poppins"/>
              </a:rPr>
              <a:t>amrutha.ms2020@vitstudent.ac.in</a:t>
            </a:r>
          </a:p>
          <a:p>
            <a:pPr>
              <a:lnSpc>
                <a:spcPts val="2520"/>
              </a:lnSpc>
              <a:spcBef>
                <a:spcPct val="0"/>
              </a:spcBef>
            </a:pPr>
            <a:r>
              <a:rPr lang="en-US" sz="1800">
                <a:solidFill>
                  <a:srgbClr val="E2E0E1"/>
                </a:solidFill>
                <a:latin typeface="Poppins"/>
              </a:rPr>
              <a:t>navyakala.sv2020@vitstudent.ac.in</a:t>
            </a:r>
          </a:p>
        </p:txBody>
      </p:sp>
      <p:sp>
        <p:nvSpPr>
          <p:cNvPr name="TextBox 24" id="24"/>
          <p:cNvSpPr txBox="true"/>
          <p:nvPr/>
        </p:nvSpPr>
        <p:spPr>
          <a:xfrm rot="0">
            <a:off x="12809933" y="3138810"/>
            <a:ext cx="3365666" cy="1583055"/>
          </a:xfrm>
          <a:prstGeom prst="rect">
            <a:avLst/>
          </a:prstGeom>
        </p:spPr>
        <p:txBody>
          <a:bodyPr anchor="t" rtlCol="false" tIns="0" lIns="0" bIns="0" rIns="0">
            <a:spAutoFit/>
          </a:bodyPr>
          <a:lstStyle/>
          <a:p>
            <a:pPr>
              <a:lnSpc>
                <a:spcPts val="2520"/>
              </a:lnSpc>
            </a:pPr>
            <a:r>
              <a:rPr lang="en-US" sz="1800">
                <a:solidFill>
                  <a:srgbClr val="E2E0E1"/>
                </a:solidFill>
                <a:latin typeface="Poppins"/>
              </a:rPr>
              <a:t>+91 - 9140358379</a:t>
            </a:r>
          </a:p>
          <a:p>
            <a:pPr>
              <a:lnSpc>
                <a:spcPts val="2520"/>
              </a:lnSpc>
            </a:pPr>
            <a:r>
              <a:rPr lang="en-US" sz="1800">
                <a:solidFill>
                  <a:srgbClr val="E2E0E1"/>
                </a:solidFill>
                <a:latin typeface="Poppins"/>
              </a:rPr>
              <a:t>+91 - 6375021 973</a:t>
            </a:r>
          </a:p>
          <a:p>
            <a:pPr>
              <a:lnSpc>
                <a:spcPts val="2520"/>
              </a:lnSpc>
            </a:pPr>
            <a:r>
              <a:rPr lang="en-US" sz="1800">
                <a:solidFill>
                  <a:srgbClr val="E2E0E1"/>
                </a:solidFill>
                <a:latin typeface="Poppins"/>
              </a:rPr>
              <a:t>+91 - 9222280898</a:t>
            </a:r>
          </a:p>
          <a:p>
            <a:pPr>
              <a:lnSpc>
                <a:spcPts val="2520"/>
              </a:lnSpc>
            </a:pPr>
            <a:r>
              <a:rPr lang="en-US" sz="1800">
                <a:solidFill>
                  <a:srgbClr val="E2E0E1"/>
                </a:solidFill>
                <a:latin typeface="Poppins"/>
              </a:rPr>
              <a:t>+91 - 7659800569</a:t>
            </a:r>
          </a:p>
          <a:p>
            <a:pPr>
              <a:lnSpc>
                <a:spcPts val="2520"/>
              </a:lnSpc>
              <a:spcBef>
                <a:spcPct val="0"/>
              </a:spcBef>
            </a:pPr>
            <a:r>
              <a:rPr lang="en-US" sz="1800">
                <a:solidFill>
                  <a:srgbClr val="E2E0E1"/>
                </a:solidFill>
                <a:latin typeface="Poppins"/>
              </a:rPr>
              <a:t>+91 - 9494397757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pSp>
        <p:nvGrpSpPr>
          <p:cNvPr name="Group 3" id="3"/>
          <p:cNvGrpSpPr/>
          <p:nvPr/>
        </p:nvGrpSpPr>
        <p:grpSpPr>
          <a:xfrm rot="0">
            <a:off x="9778532" y="0"/>
            <a:ext cx="8509468" cy="10287000"/>
            <a:chOff x="0" y="0"/>
            <a:chExt cx="11345957"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43537" t="0" r="9778" b="0"/>
            <a:stretch>
              <a:fillRect/>
            </a:stretch>
          </p:blipFill>
          <p:spPr>
            <a:xfrm flipH="false" flipV="false">
              <a:off x="0" y="0"/>
              <a:ext cx="11345957" cy="13716000"/>
            </a:xfrm>
            <a:prstGeom prst="rect">
              <a:avLst/>
            </a:prstGeom>
          </p:spPr>
        </p:pic>
      </p:grpSp>
      <p:grpSp>
        <p:nvGrpSpPr>
          <p:cNvPr name="Group 5" id="5"/>
          <p:cNvGrpSpPr/>
          <p:nvPr/>
        </p:nvGrpSpPr>
        <p:grpSpPr>
          <a:xfrm rot="0">
            <a:off x="2818515" y="8773112"/>
            <a:ext cx="1374178" cy="669646"/>
            <a:chOff x="0" y="0"/>
            <a:chExt cx="833972" cy="406400"/>
          </a:xfrm>
        </p:grpSpPr>
        <p:sp>
          <p:nvSpPr>
            <p:cNvPr name="Freeform 6" id="6"/>
            <p:cNvSpPr/>
            <p:nvPr/>
          </p:nvSpPr>
          <p:spPr>
            <a:xfrm flipH="false" flipV="false">
              <a:off x="203200" y="-326"/>
              <a:ext cx="427572" cy="407051"/>
            </a:xfrm>
            <a:custGeom>
              <a:avLst/>
              <a:gdLst/>
              <a:ahLst/>
              <a:cxnLst/>
              <a:rect r="r" b="b" t="t" l="l"/>
              <a:pathLst>
                <a:path h="407051" w="427572">
                  <a:moveTo>
                    <a:pt x="427572" y="326"/>
                  </a:moveTo>
                  <a:cubicBezTo>
                    <a:pt x="354759" y="0"/>
                    <a:pt x="287337" y="38659"/>
                    <a:pt x="250836" y="101663"/>
                  </a:cubicBezTo>
                  <a:cubicBezTo>
                    <a:pt x="214336" y="164667"/>
                    <a:pt x="214336" y="242385"/>
                    <a:pt x="250836" y="305389"/>
                  </a:cubicBezTo>
                  <a:cubicBezTo>
                    <a:pt x="287337" y="368393"/>
                    <a:pt x="354759" y="407052"/>
                    <a:pt x="4275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8C2C9"/>
            </a:solidFill>
          </p:spPr>
        </p:sp>
        <p:sp>
          <p:nvSpPr>
            <p:cNvPr name="TextBox 7" id="7"/>
            <p:cNvSpPr txBox="true"/>
            <p:nvPr/>
          </p:nvSpPr>
          <p:spPr>
            <a:xfrm>
              <a:off x="0" y="-47625"/>
              <a:ext cx="812800" cy="454025"/>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rot="0">
            <a:off x="3627032" y="9082181"/>
            <a:ext cx="326789" cy="0"/>
          </a:xfrm>
          <a:prstGeom prst="line">
            <a:avLst/>
          </a:prstGeom>
          <a:ln cap="rnd" w="47625">
            <a:solidFill>
              <a:srgbClr val="F7F3FE"/>
            </a:solidFill>
            <a:prstDash val="solid"/>
            <a:headEnd type="none" len="sm" w="sm"/>
            <a:tailEnd type="arrow" len="sm" w="med"/>
          </a:ln>
        </p:spPr>
      </p:sp>
      <p:grpSp>
        <p:nvGrpSpPr>
          <p:cNvPr name="Group 9" id="9"/>
          <p:cNvGrpSpPr/>
          <p:nvPr/>
        </p:nvGrpSpPr>
        <p:grpSpPr>
          <a:xfrm rot="5400000">
            <a:off x="1335737" y="7355133"/>
            <a:ext cx="834130" cy="3505604"/>
            <a:chOff x="0" y="0"/>
            <a:chExt cx="660400" cy="2775468"/>
          </a:xfrm>
        </p:grpSpPr>
        <p:sp>
          <p:nvSpPr>
            <p:cNvPr name="Freeform 10" id="10"/>
            <p:cNvSpPr/>
            <p:nvPr/>
          </p:nvSpPr>
          <p:spPr>
            <a:xfrm flipH="false" flipV="false">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1" id="11"/>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pic>
        <p:nvPicPr>
          <p:cNvPr name="Picture 12" id="12"/>
          <p:cNvPicPr>
            <a:picLocks noChangeAspect="true"/>
          </p:cNvPicPr>
          <p:nvPr/>
        </p:nvPicPr>
        <p:blipFill>
          <a:blip r:embed="rId6">
            <a:alphaModFix amt="15000"/>
          </a:blip>
          <a:srcRect l="0" t="0" r="0" b="0"/>
          <a:stretch>
            <a:fillRect/>
          </a:stretch>
        </p:blipFill>
        <p:spPr>
          <a:xfrm flipH="false" flipV="false" rot="0">
            <a:off x="770928" y="1306948"/>
            <a:ext cx="8442274" cy="6226177"/>
          </a:xfrm>
          <a:prstGeom prst="rect">
            <a:avLst/>
          </a:prstGeom>
        </p:spPr>
      </p:pic>
      <p:grpSp>
        <p:nvGrpSpPr>
          <p:cNvPr name="Group 13" id="13"/>
          <p:cNvGrpSpPr>
            <a:grpSpLocks noChangeAspect="true"/>
          </p:cNvGrpSpPr>
          <p:nvPr/>
        </p:nvGrpSpPr>
        <p:grpSpPr>
          <a:xfrm rot="0">
            <a:off x="766937" y="1390650"/>
            <a:ext cx="1969643" cy="2034248"/>
            <a:chOff x="0" y="0"/>
            <a:chExt cx="6350000" cy="6558280"/>
          </a:xfrm>
        </p:grpSpPr>
        <p:sp>
          <p:nvSpPr>
            <p:cNvPr name="Freeform 14" id="14"/>
            <p:cNvSpPr/>
            <p:nvPr/>
          </p:nvSpPr>
          <p:spPr>
            <a:xfrm flipH="false" flipV="false">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7"/>
              <a:stretch>
                <a:fillRect l="-15536" r="-12792" t="0" b="-24158"/>
              </a:stretch>
            </a:blipFill>
          </p:spPr>
        </p:sp>
        <p:sp>
          <p:nvSpPr>
            <p:cNvPr name="Freeform 15" id="15"/>
            <p:cNvSpPr/>
            <p:nvPr/>
          </p:nvSpPr>
          <p:spPr>
            <a:xfrm flipH="false" flipV="false">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6" id="16"/>
          <p:cNvGrpSpPr>
            <a:grpSpLocks noChangeAspect="true"/>
          </p:cNvGrpSpPr>
          <p:nvPr/>
        </p:nvGrpSpPr>
        <p:grpSpPr>
          <a:xfrm rot="0">
            <a:off x="7243558" y="1390650"/>
            <a:ext cx="1969643" cy="2034248"/>
            <a:chOff x="0" y="0"/>
            <a:chExt cx="6350000" cy="6558280"/>
          </a:xfrm>
        </p:grpSpPr>
        <p:sp>
          <p:nvSpPr>
            <p:cNvPr name="Freeform 17" id="17"/>
            <p:cNvSpPr/>
            <p:nvPr/>
          </p:nvSpPr>
          <p:spPr>
            <a:xfrm flipH="false" flipV="false">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8"/>
              <a:stretch>
                <a:fillRect l="0" r="0" t="-1459" b="-22933"/>
              </a:stretch>
            </a:blipFill>
          </p:spPr>
        </p:sp>
        <p:sp>
          <p:nvSpPr>
            <p:cNvPr name="Freeform 18" id="18"/>
            <p:cNvSpPr/>
            <p:nvPr/>
          </p:nvSpPr>
          <p:spPr>
            <a:xfrm flipH="false" flipV="false">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19" id="19"/>
          <p:cNvGrpSpPr>
            <a:grpSpLocks noChangeAspect="true"/>
          </p:cNvGrpSpPr>
          <p:nvPr/>
        </p:nvGrpSpPr>
        <p:grpSpPr>
          <a:xfrm rot="0">
            <a:off x="3962199" y="5232177"/>
            <a:ext cx="1969643" cy="2034248"/>
            <a:chOff x="0" y="0"/>
            <a:chExt cx="6350000" cy="6558280"/>
          </a:xfrm>
        </p:grpSpPr>
        <p:sp>
          <p:nvSpPr>
            <p:cNvPr name="Freeform 20" id="20"/>
            <p:cNvSpPr/>
            <p:nvPr/>
          </p:nvSpPr>
          <p:spPr>
            <a:xfrm flipH="false" flipV="false">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9"/>
              <a:stretch>
                <a:fillRect l="-1679" r="-1679" t="0" b="0"/>
              </a:stretch>
            </a:blipFill>
          </p:spPr>
        </p:sp>
        <p:sp>
          <p:nvSpPr>
            <p:cNvPr name="Freeform 21" id="21"/>
            <p:cNvSpPr/>
            <p:nvPr/>
          </p:nvSpPr>
          <p:spPr>
            <a:xfrm flipH="false" flipV="false">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2" id="22"/>
          <p:cNvGrpSpPr>
            <a:grpSpLocks noChangeAspect="true"/>
          </p:cNvGrpSpPr>
          <p:nvPr/>
        </p:nvGrpSpPr>
        <p:grpSpPr>
          <a:xfrm rot="0">
            <a:off x="738040" y="5232177"/>
            <a:ext cx="1969643" cy="2034248"/>
            <a:chOff x="0" y="0"/>
            <a:chExt cx="6350000" cy="6558280"/>
          </a:xfrm>
        </p:grpSpPr>
        <p:sp>
          <p:nvSpPr>
            <p:cNvPr name="Freeform 23" id="23"/>
            <p:cNvSpPr/>
            <p:nvPr/>
          </p:nvSpPr>
          <p:spPr>
            <a:xfrm flipH="false" flipV="false">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0"/>
              <a:stretch>
                <a:fillRect l="-1679" r="-1679" t="0" b="0"/>
              </a:stretch>
            </a:blipFill>
          </p:spPr>
        </p:sp>
        <p:sp>
          <p:nvSpPr>
            <p:cNvPr name="Freeform 24" id="24"/>
            <p:cNvSpPr/>
            <p:nvPr/>
          </p:nvSpPr>
          <p:spPr>
            <a:xfrm flipH="false" flipV="false">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grpSp>
        <p:nvGrpSpPr>
          <p:cNvPr name="Group 25" id="25"/>
          <p:cNvGrpSpPr>
            <a:grpSpLocks noChangeAspect="true"/>
          </p:cNvGrpSpPr>
          <p:nvPr/>
        </p:nvGrpSpPr>
        <p:grpSpPr>
          <a:xfrm rot="0">
            <a:off x="7243558" y="5222652"/>
            <a:ext cx="1969643" cy="2034248"/>
            <a:chOff x="0" y="0"/>
            <a:chExt cx="6350000" cy="6558280"/>
          </a:xfrm>
        </p:grpSpPr>
        <p:sp>
          <p:nvSpPr>
            <p:cNvPr name="Freeform 26" id="26"/>
            <p:cNvSpPr/>
            <p:nvPr/>
          </p:nvSpPr>
          <p:spPr>
            <a:xfrm flipH="false" flipV="false">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11"/>
              <a:stretch>
                <a:fillRect l="-6673" r="-11667" t="-3221" b="-11273"/>
              </a:stretch>
            </a:blipFill>
          </p:spPr>
        </p:sp>
        <p:sp>
          <p:nvSpPr>
            <p:cNvPr name="Freeform 27" id="27"/>
            <p:cNvSpPr/>
            <p:nvPr/>
          </p:nvSpPr>
          <p:spPr>
            <a:xfrm flipH="false" flipV="false">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FFFF"/>
            </a:solidFill>
          </p:spPr>
        </p:sp>
      </p:grpSp>
      <p:sp>
        <p:nvSpPr>
          <p:cNvPr name="TextBox 28" id="28"/>
          <p:cNvSpPr txBox="true"/>
          <p:nvPr/>
        </p:nvSpPr>
        <p:spPr>
          <a:xfrm rot="0">
            <a:off x="3068553" y="1338920"/>
            <a:ext cx="3756934" cy="2085978"/>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Team Members</a:t>
            </a:r>
          </a:p>
        </p:txBody>
      </p:sp>
      <p:sp>
        <p:nvSpPr>
          <p:cNvPr name="TextBox 29" id="29"/>
          <p:cNvSpPr txBox="true"/>
          <p:nvPr/>
        </p:nvSpPr>
        <p:spPr>
          <a:xfrm rot="0">
            <a:off x="529840" y="7437875"/>
            <a:ext cx="2386044" cy="675640"/>
          </a:xfrm>
          <a:prstGeom prst="rect">
            <a:avLst/>
          </a:prstGeom>
        </p:spPr>
        <p:txBody>
          <a:bodyPr anchor="t" rtlCol="false" tIns="0" lIns="0" bIns="0" rIns="0">
            <a:spAutoFit/>
          </a:bodyPr>
          <a:lstStyle/>
          <a:p>
            <a:pPr>
              <a:lnSpc>
                <a:spcPts val="2659"/>
              </a:lnSpc>
            </a:pPr>
            <a:r>
              <a:rPr lang="en-US" sz="1899">
                <a:solidFill>
                  <a:srgbClr val="E2E0E1"/>
                </a:solidFill>
                <a:latin typeface="Poppins"/>
              </a:rPr>
              <a:t>AMRITANSH ANAND</a:t>
            </a:r>
          </a:p>
          <a:p>
            <a:pPr algn="ctr">
              <a:lnSpc>
                <a:spcPts val="2659"/>
              </a:lnSpc>
              <a:spcBef>
                <a:spcPct val="0"/>
              </a:spcBef>
            </a:pPr>
            <a:r>
              <a:rPr lang="en-US" sz="1899">
                <a:solidFill>
                  <a:srgbClr val="88C2C9"/>
                </a:solidFill>
                <a:latin typeface="Poppins"/>
              </a:rPr>
              <a:t>20BCE1650</a:t>
            </a:r>
          </a:p>
        </p:txBody>
      </p:sp>
      <p:sp>
        <p:nvSpPr>
          <p:cNvPr name="TextBox 30" id="30"/>
          <p:cNvSpPr txBox="true"/>
          <p:nvPr/>
        </p:nvSpPr>
        <p:spPr>
          <a:xfrm rot="0">
            <a:off x="1028700" y="8850723"/>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Continue</a:t>
            </a:r>
          </a:p>
        </p:txBody>
      </p:sp>
      <p:sp>
        <p:nvSpPr>
          <p:cNvPr name="TextBox 31" id="31"/>
          <p:cNvSpPr txBox="true"/>
          <p:nvPr/>
        </p:nvSpPr>
        <p:spPr>
          <a:xfrm rot="0">
            <a:off x="644372" y="3608132"/>
            <a:ext cx="2214773" cy="675640"/>
          </a:xfrm>
          <a:prstGeom prst="rect">
            <a:avLst/>
          </a:prstGeom>
        </p:spPr>
        <p:txBody>
          <a:bodyPr anchor="t" rtlCol="false" tIns="0" lIns="0" bIns="0" rIns="0">
            <a:spAutoFit/>
          </a:bodyPr>
          <a:lstStyle/>
          <a:p>
            <a:pPr algn="ctr">
              <a:lnSpc>
                <a:spcPts val="2659"/>
              </a:lnSpc>
            </a:pPr>
            <a:r>
              <a:rPr lang="en-US" sz="1899">
                <a:solidFill>
                  <a:srgbClr val="E2E0E1"/>
                </a:solidFill>
                <a:latin typeface="Poppins"/>
              </a:rPr>
              <a:t>AMRUTHA MS</a:t>
            </a:r>
          </a:p>
          <a:p>
            <a:pPr algn="ctr">
              <a:lnSpc>
                <a:spcPts val="2659"/>
              </a:lnSpc>
              <a:spcBef>
                <a:spcPct val="0"/>
              </a:spcBef>
            </a:pPr>
            <a:r>
              <a:rPr lang="en-US" sz="1899">
                <a:solidFill>
                  <a:srgbClr val="88C2C9"/>
                </a:solidFill>
                <a:latin typeface="Poppins"/>
              </a:rPr>
              <a:t>20BCE1665</a:t>
            </a:r>
          </a:p>
        </p:txBody>
      </p:sp>
      <p:sp>
        <p:nvSpPr>
          <p:cNvPr name="TextBox 32" id="32"/>
          <p:cNvSpPr txBox="true"/>
          <p:nvPr/>
        </p:nvSpPr>
        <p:spPr>
          <a:xfrm rot="0">
            <a:off x="7120993" y="3608132"/>
            <a:ext cx="2214773" cy="675640"/>
          </a:xfrm>
          <a:prstGeom prst="rect">
            <a:avLst/>
          </a:prstGeom>
        </p:spPr>
        <p:txBody>
          <a:bodyPr anchor="t" rtlCol="false" tIns="0" lIns="0" bIns="0" rIns="0">
            <a:spAutoFit/>
          </a:bodyPr>
          <a:lstStyle/>
          <a:p>
            <a:pPr algn="ctr">
              <a:lnSpc>
                <a:spcPts val="2659"/>
              </a:lnSpc>
            </a:pPr>
            <a:r>
              <a:rPr lang="en-US" sz="1899">
                <a:solidFill>
                  <a:srgbClr val="E2E0E1"/>
                </a:solidFill>
                <a:latin typeface="Poppins"/>
              </a:rPr>
              <a:t>VAISHNAVI JS</a:t>
            </a:r>
          </a:p>
          <a:p>
            <a:pPr algn="ctr">
              <a:lnSpc>
                <a:spcPts val="2659"/>
              </a:lnSpc>
              <a:spcBef>
                <a:spcPct val="0"/>
              </a:spcBef>
            </a:pPr>
            <a:r>
              <a:rPr lang="en-US" sz="1899">
                <a:solidFill>
                  <a:srgbClr val="88C2C9"/>
                </a:solidFill>
                <a:latin typeface="Poppins"/>
              </a:rPr>
              <a:t>20BCE1571</a:t>
            </a:r>
          </a:p>
        </p:txBody>
      </p:sp>
      <p:sp>
        <p:nvSpPr>
          <p:cNvPr name="TextBox 33" id="33"/>
          <p:cNvSpPr txBox="true"/>
          <p:nvPr/>
        </p:nvSpPr>
        <p:spPr>
          <a:xfrm rot="0">
            <a:off x="3647552" y="7411934"/>
            <a:ext cx="2598938" cy="675640"/>
          </a:xfrm>
          <a:prstGeom prst="rect">
            <a:avLst/>
          </a:prstGeom>
        </p:spPr>
        <p:txBody>
          <a:bodyPr anchor="t" rtlCol="false" tIns="0" lIns="0" bIns="0" rIns="0">
            <a:spAutoFit/>
          </a:bodyPr>
          <a:lstStyle/>
          <a:p>
            <a:pPr algn="ctr">
              <a:lnSpc>
                <a:spcPts val="2659"/>
              </a:lnSpc>
            </a:pPr>
            <a:r>
              <a:rPr lang="en-US" sz="1899">
                <a:solidFill>
                  <a:srgbClr val="E2E0E1"/>
                </a:solidFill>
                <a:latin typeface="Poppins"/>
              </a:rPr>
              <a:t>NAVYA KALA SV</a:t>
            </a:r>
          </a:p>
          <a:p>
            <a:pPr algn="ctr">
              <a:lnSpc>
                <a:spcPts val="2659"/>
              </a:lnSpc>
              <a:spcBef>
                <a:spcPct val="0"/>
              </a:spcBef>
            </a:pPr>
            <a:r>
              <a:rPr lang="en-US" sz="1899">
                <a:solidFill>
                  <a:srgbClr val="88C2C9"/>
                </a:solidFill>
                <a:latin typeface="Poppins"/>
              </a:rPr>
              <a:t>20BCE1858</a:t>
            </a:r>
          </a:p>
        </p:txBody>
      </p:sp>
      <p:sp>
        <p:nvSpPr>
          <p:cNvPr name="TextBox 34" id="34"/>
          <p:cNvSpPr txBox="true"/>
          <p:nvPr/>
        </p:nvSpPr>
        <p:spPr>
          <a:xfrm rot="0">
            <a:off x="7120993" y="7437875"/>
            <a:ext cx="2214773" cy="675640"/>
          </a:xfrm>
          <a:prstGeom prst="rect">
            <a:avLst/>
          </a:prstGeom>
        </p:spPr>
        <p:txBody>
          <a:bodyPr anchor="t" rtlCol="false" tIns="0" lIns="0" bIns="0" rIns="0">
            <a:spAutoFit/>
          </a:bodyPr>
          <a:lstStyle/>
          <a:p>
            <a:pPr algn="ctr">
              <a:lnSpc>
                <a:spcPts val="2659"/>
              </a:lnSpc>
            </a:pPr>
            <a:r>
              <a:rPr lang="en-US" sz="1899">
                <a:solidFill>
                  <a:srgbClr val="E2E0E1"/>
                </a:solidFill>
                <a:latin typeface="Poppins"/>
              </a:rPr>
              <a:t>Sakshi Singh</a:t>
            </a:r>
          </a:p>
          <a:p>
            <a:pPr algn="ctr">
              <a:lnSpc>
                <a:spcPts val="2659"/>
              </a:lnSpc>
              <a:spcBef>
                <a:spcPct val="0"/>
              </a:spcBef>
            </a:pPr>
            <a:r>
              <a:rPr lang="en-US" sz="1899">
                <a:solidFill>
                  <a:srgbClr val="88C2C9"/>
                </a:solidFill>
                <a:latin typeface="Poppins"/>
              </a:rPr>
              <a:t>20BCE1324</a:t>
            </a:r>
          </a:p>
        </p:txBody>
      </p:sp>
      <p:sp>
        <p:nvSpPr>
          <p:cNvPr name="TextBox 35" id="35"/>
          <p:cNvSpPr txBox="true"/>
          <p:nvPr/>
        </p:nvSpPr>
        <p:spPr>
          <a:xfrm rot="0">
            <a:off x="3556891" y="3695762"/>
            <a:ext cx="2780258" cy="490855"/>
          </a:xfrm>
          <a:prstGeom prst="rect">
            <a:avLst/>
          </a:prstGeom>
        </p:spPr>
        <p:txBody>
          <a:bodyPr anchor="t" rtlCol="false" tIns="0" lIns="0" bIns="0" rIns="0">
            <a:spAutoFit/>
          </a:bodyPr>
          <a:lstStyle/>
          <a:p>
            <a:pPr algn="ctr">
              <a:lnSpc>
                <a:spcPts val="3919"/>
              </a:lnSpc>
              <a:spcBef>
                <a:spcPct val="0"/>
              </a:spcBef>
            </a:pPr>
            <a:r>
              <a:rPr lang="en-US" sz="2799">
                <a:solidFill>
                  <a:srgbClr val="88C2C9"/>
                </a:solidFill>
                <a:latin typeface="RoxboroughCF Bold"/>
              </a:rPr>
              <a:t>CSE1901 - TARP</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pSp>
        <p:nvGrpSpPr>
          <p:cNvPr name="Group 3" id="3"/>
          <p:cNvGrpSpPr/>
          <p:nvPr/>
        </p:nvGrpSpPr>
        <p:grpSpPr>
          <a:xfrm rot="-5400000">
            <a:off x="9448960" y="628650"/>
            <a:ext cx="8953179" cy="9029700"/>
            <a:chOff x="0" y="0"/>
            <a:chExt cx="660400" cy="666044"/>
          </a:xfrm>
        </p:grpSpPr>
        <p:sp>
          <p:nvSpPr>
            <p:cNvPr name="Freeform 4" id="4"/>
            <p:cNvSpPr/>
            <p:nvPr/>
          </p:nvSpPr>
          <p:spPr>
            <a:xfrm flipH="false" flipV="false">
              <a:off x="0" y="0"/>
              <a:ext cx="660400" cy="666044"/>
            </a:xfrm>
            <a:custGeom>
              <a:avLst/>
              <a:gdLst/>
              <a:ahLst/>
              <a:cxnLst/>
              <a:rect r="r" b="b" t="t" l="l"/>
              <a:pathLst>
                <a:path h="666044"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42"/>
                  </a:cubicBezTo>
                  <a:lnTo>
                    <a:pt x="660400" y="666044"/>
                  </a:lnTo>
                  <a:lnTo>
                    <a:pt x="0" y="666044"/>
                  </a:lnTo>
                  <a:lnTo>
                    <a:pt x="0" y="325495"/>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grpSp>
        <p:nvGrpSpPr>
          <p:cNvPr name="Group 6" id="6"/>
          <p:cNvGrpSpPr>
            <a:grpSpLocks noChangeAspect="true"/>
          </p:cNvGrpSpPr>
          <p:nvPr/>
        </p:nvGrpSpPr>
        <p:grpSpPr>
          <a:xfrm rot="0">
            <a:off x="9627337" y="896173"/>
            <a:ext cx="8494688" cy="8494654"/>
            <a:chOff x="0" y="0"/>
            <a:chExt cx="6350000" cy="6349975"/>
          </a:xfrm>
        </p:grpSpPr>
        <p:sp>
          <p:nvSpPr>
            <p:cNvPr name="Freeform 7" id="7"/>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75437" t="0" b="0"/>
              </a:stretch>
            </a:blipFill>
          </p:spPr>
        </p:sp>
      </p:grpSp>
      <p:grpSp>
        <p:nvGrpSpPr>
          <p:cNvPr name="Group 8" id="8"/>
          <p:cNvGrpSpPr/>
          <p:nvPr/>
        </p:nvGrpSpPr>
        <p:grpSpPr>
          <a:xfrm rot="0">
            <a:off x="2818515" y="8638939"/>
            <a:ext cx="1374178" cy="669646"/>
            <a:chOff x="0" y="0"/>
            <a:chExt cx="833972" cy="406400"/>
          </a:xfrm>
        </p:grpSpPr>
        <p:sp>
          <p:nvSpPr>
            <p:cNvPr name="Freeform 9" id="9"/>
            <p:cNvSpPr/>
            <p:nvPr/>
          </p:nvSpPr>
          <p:spPr>
            <a:xfrm flipH="false" flipV="false">
              <a:off x="203200" y="-326"/>
              <a:ext cx="427572" cy="407051"/>
            </a:xfrm>
            <a:custGeom>
              <a:avLst/>
              <a:gdLst/>
              <a:ahLst/>
              <a:cxnLst/>
              <a:rect r="r" b="b" t="t" l="l"/>
              <a:pathLst>
                <a:path h="407051" w="427572">
                  <a:moveTo>
                    <a:pt x="427572" y="326"/>
                  </a:moveTo>
                  <a:cubicBezTo>
                    <a:pt x="354759" y="0"/>
                    <a:pt x="287337" y="38659"/>
                    <a:pt x="250836" y="101663"/>
                  </a:cubicBezTo>
                  <a:cubicBezTo>
                    <a:pt x="214336" y="164667"/>
                    <a:pt x="214336" y="242385"/>
                    <a:pt x="250836" y="305389"/>
                  </a:cubicBezTo>
                  <a:cubicBezTo>
                    <a:pt x="287337" y="368393"/>
                    <a:pt x="354759" y="407052"/>
                    <a:pt x="4275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8C2C9"/>
            </a:solidFill>
          </p:spPr>
        </p:sp>
        <p:sp>
          <p:nvSpPr>
            <p:cNvPr name="TextBox 10" id="10"/>
            <p:cNvSpPr txBox="true"/>
            <p:nvPr/>
          </p:nvSpPr>
          <p:spPr>
            <a:xfrm>
              <a:off x="0" y="-47625"/>
              <a:ext cx="812800" cy="454025"/>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rot="0">
            <a:off x="3627032" y="8948007"/>
            <a:ext cx="326789" cy="0"/>
          </a:xfrm>
          <a:prstGeom prst="line">
            <a:avLst/>
          </a:prstGeom>
          <a:ln cap="rnd" w="47625">
            <a:solidFill>
              <a:srgbClr val="F7F3FE"/>
            </a:solidFill>
            <a:prstDash val="solid"/>
            <a:headEnd type="none" len="sm" w="sm"/>
            <a:tailEnd type="arrow" len="sm" w="med"/>
          </a:ln>
        </p:spPr>
      </p:sp>
      <p:grpSp>
        <p:nvGrpSpPr>
          <p:cNvPr name="Group 12" id="12"/>
          <p:cNvGrpSpPr/>
          <p:nvPr/>
        </p:nvGrpSpPr>
        <p:grpSpPr>
          <a:xfrm rot="5400000">
            <a:off x="1335737" y="7220960"/>
            <a:ext cx="834130" cy="3505604"/>
            <a:chOff x="0" y="0"/>
            <a:chExt cx="660400" cy="2775468"/>
          </a:xfrm>
        </p:grpSpPr>
        <p:sp>
          <p:nvSpPr>
            <p:cNvPr name="Freeform 13" id="13"/>
            <p:cNvSpPr/>
            <p:nvPr/>
          </p:nvSpPr>
          <p:spPr>
            <a:xfrm flipH="false" flipV="false">
              <a:off x="0" y="0"/>
              <a:ext cx="660400" cy="2775468"/>
            </a:xfrm>
            <a:custGeom>
              <a:avLst/>
              <a:gdLst/>
              <a:ahLst/>
              <a:cxnLst/>
              <a:rect r="r" b="b" t="t" l="l"/>
              <a:pathLst>
                <a:path h="277546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2098"/>
                  </a:cubicBezTo>
                  <a:lnTo>
                    <a:pt x="660400" y="2775468"/>
                  </a:lnTo>
                  <a:lnTo>
                    <a:pt x="0" y="2775468"/>
                  </a:lnTo>
                  <a:lnTo>
                    <a:pt x="0" y="373882"/>
                  </a:lnTo>
                  <a:cubicBezTo>
                    <a:pt x="1782" y="185660"/>
                    <a:pt x="93019" y="64045"/>
                    <a:pt x="220252" y="19070"/>
                  </a:cubicBezTo>
                  <a:close/>
                </a:path>
              </a:pathLst>
            </a:custGeom>
            <a:solidFill>
              <a:srgbClr val="5D73C6"/>
            </a:solidFill>
          </p:spPr>
        </p:sp>
        <p:sp>
          <p:nvSpPr>
            <p:cNvPr name="TextBox 14" id="14"/>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817335" y="772348"/>
            <a:ext cx="7554564"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Problem Statement</a:t>
            </a:r>
          </a:p>
        </p:txBody>
      </p:sp>
      <p:sp>
        <p:nvSpPr>
          <p:cNvPr name="TextBox 16" id="16"/>
          <p:cNvSpPr txBox="true"/>
          <p:nvPr/>
        </p:nvSpPr>
        <p:spPr>
          <a:xfrm rot="0">
            <a:off x="351531" y="2260600"/>
            <a:ext cx="8792469" cy="5699125"/>
          </a:xfrm>
          <a:prstGeom prst="rect">
            <a:avLst/>
          </a:prstGeom>
        </p:spPr>
        <p:txBody>
          <a:bodyPr anchor="t" rtlCol="false" tIns="0" lIns="0" bIns="0" rIns="0">
            <a:spAutoFit/>
          </a:bodyPr>
          <a:lstStyle/>
          <a:p>
            <a:pPr algn="just">
              <a:lnSpc>
                <a:spcPts val="3499"/>
              </a:lnSpc>
            </a:pPr>
            <a:r>
              <a:rPr lang="en-US" sz="2499">
                <a:solidFill>
                  <a:srgbClr val="E2E0E1"/>
                </a:solidFill>
                <a:latin typeface="Poppins"/>
              </a:rPr>
              <a:t>      We all know about cold storage, so why do we need</a:t>
            </a:r>
          </a:p>
          <a:p>
            <a:pPr algn="just">
              <a:lnSpc>
                <a:spcPts val="3499"/>
              </a:lnSpc>
            </a:pPr>
            <a:r>
              <a:rPr lang="en-US" sz="2499">
                <a:solidFill>
                  <a:srgbClr val="E2E0E1"/>
                </a:solidFill>
                <a:latin typeface="Poppins"/>
              </a:rPr>
              <a:t>      a better approach to it ?</a:t>
            </a:r>
          </a:p>
          <a:p>
            <a:pPr algn="just">
              <a:lnSpc>
                <a:spcPts val="3499"/>
              </a:lnSpc>
            </a:pPr>
          </a:p>
          <a:p>
            <a:pPr algn="just" marL="539749" indent="-269875" lvl="1">
              <a:lnSpc>
                <a:spcPts val="3499"/>
              </a:lnSpc>
              <a:buFont typeface="Arial"/>
              <a:buChar char="•"/>
            </a:pPr>
            <a:r>
              <a:rPr lang="en-US" sz="2499">
                <a:solidFill>
                  <a:srgbClr val="E2E0E1"/>
                </a:solidFill>
                <a:latin typeface="Poppins"/>
              </a:rPr>
              <a:t>We can consider the time of COVID-19, criminal and nation-state-based actors were actively attacking organizations involved in COVID-19 vaccine delivery efforts. These threats exist at an industry level and we want to be proactive in helping owner/operators mitigate any possible incidents. Any disruption to the delivery of COVID-19 vaccines may impact public health and the economy. Which makes up the need of physical security for cold storage locations.</a:t>
            </a:r>
          </a:p>
        </p:txBody>
      </p:sp>
      <p:sp>
        <p:nvSpPr>
          <p:cNvPr name="TextBox 17" id="17"/>
          <p:cNvSpPr txBox="true"/>
          <p:nvPr/>
        </p:nvSpPr>
        <p:spPr>
          <a:xfrm rot="0">
            <a:off x="1028700" y="8716550"/>
            <a:ext cx="2448510"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Continue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480195" y="1028700"/>
            <a:ext cx="5812155" cy="8229600"/>
          </a:xfrm>
          <a:prstGeom prst="rect">
            <a:avLst/>
          </a:prstGeom>
        </p:spPr>
      </p:pic>
      <p:sp>
        <p:nvSpPr>
          <p:cNvPr name="TextBox 4" id="4"/>
          <p:cNvSpPr txBox="true"/>
          <p:nvPr/>
        </p:nvSpPr>
        <p:spPr>
          <a:xfrm rot="0">
            <a:off x="1028700" y="904875"/>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Continued...</a:t>
            </a:r>
          </a:p>
        </p:txBody>
      </p:sp>
      <p:sp>
        <p:nvSpPr>
          <p:cNvPr name="TextBox 5" id="5"/>
          <p:cNvSpPr txBox="true"/>
          <p:nvPr/>
        </p:nvSpPr>
        <p:spPr>
          <a:xfrm rot="0">
            <a:off x="1028700" y="2747826"/>
            <a:ext cx="8115300" cy="569912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E2E0E1"/>
                </a:solidFill>
                <a:latin typeface="Poppins"/>
              </a:rPr>
              <a:t>Temperature and humidity measurement, is important in cold storage because it can affect the health and safety of personnel as well as the cost of the product. Stored items may be ruined in warm or humid conditions. Also, maintaining proper temperature levels in medical cold storage areas is critical. Incorrect temperatures can compromise the medications or vaccines stored in medical refrigerators. High temperature and high humidity are the two most important factors in drug degradation. When exposed to these conditions, the medications can weaken.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8013499"/>
            <a:ext cx="424180" cy="424180"/>
          </a:xfrm>
          <a:prstGeom prst="rect">
            <a:avLst/>
          </a:prstGeom>
        </p:spPr>
      </p:pic>
      <p:grpSp>
        <p:nvGrpSpPr>
          <p:cNvPr name="Group 4" id="4"/>
          <p:cNvGrpSpPr/>
          <p:nvPr/>
        </p:nvGrpSpPr>
        <p:grpSpPr>
          <a:xfrm rot="0">
            <a:off x="2505298" y="8838724"/>
            <a:ext cx="1374178" cy="669646"/>
            <a:chOff x="0" y="0"/>
            <a:chExt cx="833972" cy="406400"/>
          </a:xfrm>
        </p:grpSpPr>
        <p:sp>
          <p:nvSpPr>
            <p:cNvPr name="Freeform 5" id="5"/>
            <p:cNvSpPr/>
            <p:nvPr/>
          </p:nvSpPr>
          <p:spPr>
            <a:xfrm flipH="false" flipV="false">
              <a:off x="203200" y="-326"/>
              <a:ext cx="427572" cy="407051"/>
            </a:xfrm>
            <a:custGeom>
              <a:avLst/>
              <a:gdLst/>
              <a:ahLst/>
              <a:cxnLst/>
              <a:rect r="r" b="b" t="t" l="l"/>
              <a:pathLst>
                <a:path h="407051" w="427572">
                  <a:moveTo>
                    <a:pt x="427572" y="326"/>
                  </a:moveTo>
                  <a:cubicBezTo>
                    <a:pt x="354759" y="0"/>
                    <a:pt x="287337" y="38659"/>
                    <a:pt x="250836" y="101663"/>
                  </a:cubicBezTo>
                  <a:cubicBezTo>
                    <a:pt x="214336" y="164667"/>
                    <a:pt x="214336" y="242385"/>
                    <a:pt x="250836" y="305389"/>
                  </a:cubicBezTo>
                  <a:cubicBezTo>
                    <a:pt x="287337" y="368393"/>
                    <a:pt x="354759" y="407052"/>
                    <a:pt x="4275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88C2C9"/>
            </a:solidFill>
          </p:spPr>
        </p:sp>
        <p:sp>
          <p:nvSpPr>
            <p:cNvPr name="TextBox 6" id="6"/>
            <p:cNvSpPr txBox="true"/>
            <p:nvPr/>
          </p:nvSpPr>
          <p:spPr>
            <a:xfrm>
              <a:off x="0" y="-47625"/>
              <a:ext cx="812800" cy="454025"/>
            </a:xfrm>
            <a:prstGeom prst="rect">
              <a:avLst/>
            </a:prstGeom>
          </p:spPr>
          <p:txBody>
            <a:bodyPr anchor="ctr" rtlCol="false" tIns="50800" lIns="50800" bIns="50800" rIns="50800"/>
            <a:lstStyle/>
            <a:p>
              <a:pPr algn="ctr">
                <a:lnSpc>
                  <a:spcPts val="3359"/>
                </a:lnSpc>
              </a:pPr>
            </a:p>
          </p:txBody>
        </p:sp>
      </p:grpSp>
      <p:sp>
        <p:nvSpPr>
          <p:cNvPr name="AutoShape 7" id="7"/>
          <p:cNvSpPr/>
          <p:nvPr/>
        </p:nvSpPr>
        <p:spPr>
          <a:xfrm rot="0">
            <a:off x="3313815" y="9147793"/>
            <a:ext cx="326789" cy="0"/>
          </a:xfrm>
          <a:prstGeom prst="line">
            <a:avLst/>
          </a:prstGeom>
          <a:ln cap="rnd" w="47625">
            <a:solidFill>
              <a:srgbClr val="F7F3FE"/>
            </a:solidFill>
            <a:prstDash val="solid"/>
            <a:headEnd type="none" len="sm" w="sm"/>
            <a:tailEnd type="arrow" len="sm" w="med"/>
          </a:ln>
        </p:spPr>
      </p:sp>
      <p:grpSp>
        <p:nvGrpSpPr>
          <p:cNvPr name="Group 8" id="8"/>
          <p:cNvGrpSpPr/>
          <p:nvPr/>
        </p:nvGrpSpPr>
        <p:grpSpPr>
          <a:xfrm rot="5400000">
            <a:off x="1179129" y="7577354"/>
            <a:ext cx="834130" cy="3192387"/>
            <a:chOff x="0" y="0"/>
            <a:chExt cx="660400" cy="2527487"/>
          </a:xfrm>
        </p:grpSpPr>
        <p:sp>
          <p:nvSpPr>
            <p:cNvPr name="Freeform 9" id="9"/>
            <p:cNvSpPr/>
            <p:nvPr/>
          </p:nvSpPr>
          <p:spPr>
            <a:xfrm flipH="false" flipV="false">
              <a:off x="0" y="0"/>
              <a:ext cx="660400" cy="2527487"/>
            </a:xfrm>
            <a:custGeom>
              <a:avLst/>
              <a:gdLst/>
              <a:ahLst/>
              <a:cxnLst/>
              <a:rect r="r" b="b" t="t" l="l"/>
              <a:pathLst>
                <a:path h="252748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590"/>
                  </a:cubicBezTo>
                  <a:lnTo>
                    <a:pt x="660400" y="2527487"/>
                  </a:lnTo>
                  <a:lnTo>
                    <a:pt x="0" y="2527487"/>
                  </a:lnTo>
                  <a:lnTo>
                    <a:pt x="0" y="368194"/>
                  </a:lnTo>
                  <a:cubicBezTo>
                    <a:pt x="1782" y="185660"/>
                    <a:pt x="93019" y="64045"/>
                    <a:pt x="220252" y="19070"/>
                  </a:cubicBezTo>
                  <a:close/>
                </a:path>
              </a:pathLst>
            </a:custGeom>
            <a:solidFill>
              <a:srgbClr val="5D73C6"/>
            </a:solidFill>
          </p:spPr>
        </p:sp>
        <p:sp>
          <p:nvSpPr>
            <p:cNvPr name="TextBox 10" id="10"/>
            <p:cNvSpPr txBox="true"/>
            <p:nvPr/>
          </p:nvSpPr>
          <p:spPr>
            <a:xfrm>
              <a:off x="0" y="79375"/>
              <a:ext cx="660400" cy="733425"/>
            </a:xfrm>
            <a:prstGeom prst="rect">
              <a:avLst/>
            </a:prstGeom>
          </p:spPr>
          <p:txBody>
            <a:bodyPr anchor="ctr" rtlCol="false" tIns="50800" lIns="50800" bIns="50800" rIns="50800"/>
            <a:lstStyle/>
            <a:p>
              <a:pPr algn="ctr">
                <a:lnSpc>
                  <a:spcPts val="3359"/>
                </a:lnSpc>
              </a:pPr>
            </a:p>
          </p:txBody>
        </p:sp>
      </p:grpSp>
      <p:pic>
        <p:nvPicPr>
          <p:cNvPr name="Picture 11" id="11"/>
          <p:cNvPicPr>
            <a:picLocks noChangeAspect="true"/>
          </p:cNvPicPr>
          <p:nvPr/>
        </p:nvPicPr>
        <p:blipFill>
          <a:blip r:embed="rId5"/>
          <a:srcRect l="0" t="0" r="0" b="0"/>
          <a:stretch>
            <a:fillRect/>
          </a:stretch>
        </p:blipFill>
        <p:spPr>
          <a:xfrm flipH="false" flipV="false" rot="0">
            <a:off x="11751369" y="1028700"/>
            <a:ext cx="5308092" cy="8229600"/>
          </a:xfrm>
          <a:prstGeom prst="rect">
            <a:avLst/>
          </a:prstGeom>
        </p:spPr>
      </p:pic>
      <p:sp>
        <p:nvSpPr>
          <p:cNvPr name="TextBox 12" id="12"/>
          <p:cNvSpPr txBox="true"/>
          <p:nvPr/>
        </p:nvSpPr>
        <p:spPr>
          <a:xfrm rot="0">
            <a:off x="1028700" y="452436"/>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Abstract</a:t>
            </a:r>
          </a:p>
        </p:txBody>
      </p:sp>
      <p:sp>
        <p:nvSpPr>
          <p:cNvPr name="TextBox 13" id="13"/>
          <p:cNvSpPr txBox="true"/>
          <p:nvPr/>
        </p:nvSpPr>
        <p:spPr>
          <a:xfrm rot="0">
            <a:off x="1028700" y="1624730"/>
            <a:ext cx="10173289" cy="6108065"/>
          </a:xfrm>
          <a:prstGeom prst="rect">
            <a:avLst/>
          </a:prstGeom>
        </p:spPr>
        <p:txBody>
          <a:bodyPr anchor="t" rtlCol="false" tIns="0" lIns="0" bIns="0" rIns="0">
            <a:spAutoFit/>
          </a:bodyPr>
          <a:lstStyle/>
          <a:p>
            <a:pPr algn="just">
              <a:lnSpc>
                <a:spcPts val="3010"/>
              </a:lnSpc>
              <a:spcBef>
                <a:spcPct val="0"/>
              </a:spcBef>
            </a:pPr>
            <a:r>
              <a:rPr lang="en-US" sz="2150">
                <a:solidFill>
                  <a:srgbClr val="E2E0E1"/>
                </a:solidFill>
                <a:latin typeface="Poppins"/>
              </a:rPr>
              <a:t>We would like to introduce cold storage which has been divided into  parts, Starting at the </a:t>
            </a:r>
            <a:r>
              <a:rPr lang="en-US" sz="2150">
                <a:solidFill>
                  <a:srgbClr val="E2E0E1"/>
                </a:solidFill>
                <a:latin typeface="Poppins"/>
              </a:rPr>
              <a:t>entrance we will place a PIR sensor and it will be useful to detect a person and the gate gets open also there would be a 360 degrees rotatable camera using 6 pole stepper motor, There would be a 2x2 keypad interfacing for opening the doors of those four rooms as discussed earlier. If we press 1 “Room 1” gets open and it will show the temperature, humidity values using 7 segment LCD Display. Similarly, for the rest, Temperature and Humidity are user friendly, it can be varied based upon the items we store in those rooms, and using those temperature and humidity sensors set by us it will be connected to a buzzer if a temperature is dropping by rather than the temperature we set, Buzzer will get on, Buzzer is common to all the rooms but to check from where the buzzer is, We set a led interfacing and those LEDs will be connected with a keypad and the respective room “LED” will blink in the keypad, From it, we can sense in which room the temperature and humidity levels are dropping.</a:t>
            </a:r>
          </a:p>
        </p:txBody>
      </p:sp>
      <p:sp>
        <p:nvSpPr>
          <p:cNvPr name="TextBox 14" id="14"/>
          <p:cNvSpPr txBox="true"/>
          <p:nvPr/>
        </p:nvSpPr>
        <p:spPr>
          <a:xfrm rot="0">
            <a:off x="1666212" y="7989369"/>
            <a:ext cx="5504277" cy="415290"/>
          </a:xfrm>
          <a:prstGeom prst="rect">
            <a:avLst/>
          </a:prstGeom>
        </p:spPr>
        <p:txBody>
          <a:bodyPr anchor="t" rtlCol="false" tIns="0" lIns="0" bIns="0" rIns="0">
            <a:spAutoFit/>
          </a:bodyPr>
          <a:lstStyle/>
          <a:p>
            <a:pPr>
              <a:lnSpc>
                <a:spcPts val="3360"/>
              </a:lnSpc>
              <a:spcBef>
                <a:spcPct val="0"/>
              </a:spcBef>
            </a:pPr>
            <a:r>
              <a:rPr lang="en-US" sz="2400">
                <a:solidFill>
                  <a:srgbClr val="E2E0E1"/>
                </a:solidFill>
                <a:latin typeface="RoxboroughCF Bold"/>
              </a:rPr>
              <a:t>99% Malware Detection Removal</a:t>
            </a:r>
          </a:p>
        </p:txBody>
      </p:sp>
      <p:sp>
        <p:nvSpPr>
          <p:cNvPr name="TextBox 15" id="15"/>
          <p:cNvSpPr txBox="true"/>
          <p:nvPr/>
        </p:nvSpPr>
        <p:spPr>
          <a:xfrm rot="0">
            <a:off x="1028700" y="8916336"/>
            <a:ext cx="2163687" cy="415290"/>
          </a:xfrm>
          <a:prstGeom prst="rect">
            <a:avLst/>
          </a:prstGeom>
        </p:spPr>
        <p:txBody>
          <a:bodyPr anchor="t" rtlCol="false" tIns="0" lIns="0" bIns="0" rIns="0">
            <a:spAutoFit/>
          </a:bodyPr>
          <a:lstStyle/>
          <a:p>
            <a:pPr>
              <a:lnSpc>
                <a:spcPts val="3359"/>
              </a:lnSpc>
              <a:spcBef>
                <a:spcPct val="0"/>
              </a:spcBef>
            </a:pPr>
            <a:r>
              <a:rPr lang="en-US" sz="2400">
                <a:solidFill>
                  <a:srgbClr val="E2E0E1"/>
                </a:solidFill>
                <a:latin typeface="RoxboroughCF Bold"/>
              </a:rPr>
              <a:t>Learn More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pSp>
        <p:nvGrpSpPr>
          <p:cNvPr name="Group 3" id="3"/>
          <p:cNvGrpSpPr/>
          <p:nvPr/>
        </p:nvGrpSpPr>
        <p:grpSpPr>
          <a:xfrm rot="0">
            <a:off x="2127551" y="1274460"/>
            <a:ext cx="3086100" cy="3086100"/>
            <a:chOff x="0" y="0"/>
            <a:chExt cx="812800" cy="812800"/>
          </a:xfrm>
        </p:grpSpPr>
        <p:sp>
          <p:nvSpPr>
            <p:cNvPr name="Freeform 4" id="4"/>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E2339"/>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7581901" y="1274460"/>
            <a:ext cx="3086100" cy="3086100"/>
            <a:chOff x="0" y="0"/>
            <a:chExt cx="812800" cy="812800"/>
          </a:xfrm>
        </p:grpSpPr>
        <p:sp>
          <p:nvSpPr>
            <p:cNvPr name="Freeform 7" id="7"/>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E2339"/>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3039726" y="1274460"/>
            <a:ext cx="3086100" cy="3086100"/>
            <a:chOff x="0" y="0"/>
            <a:chExt cx="812800" cy="812800"/>
          </a:xfrm>
        </p:grpSpPr>
        <p:sp>
          <p:nvSpPr>
            <p:cNvPr name="Freeform 10" id="10"/>
            <p:cNvSpPr/>
            <p:nvPr/>
          </p:nvSpPr>
          <p:spPr>
            <a:xfrm flipH="false" flipV="false">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E2339"/>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359"/>
                </a:lnSpc>
              </a:pPr>
            </a:p>
          </p:txBody>
        </p:sp>
      </p:grpSp>
      <p:pic>
        <p:nvPicPr>
          <p:cNvPr name="Picture 12" id="12"/>
          <p:cNvPicPr>
            <a:picLocks noChangeAspect="true"/>
          </p:cNvPicPr>
          <p:nvPr/>
        </p:nvPicPr>
        <p:blipFill>
          <a:blip r:embed="rId3"/>
          <a:srcRect l="0" t="0" r="0" b="0"/>
          <a:stretch>
            <a:fillRect/>
          </a:stretch>
        </p:blipFill>
        <p:spPr>
          <a:xfrm flipH="false" flipV="false" rot="0">
            <a:off x="1984105" y="1202690"/>
            <a:ext cx="3372991" cy="3229639"/>
          </a:xfrm>
          <a:prstGeom prst="rect">
            <a:avLst/>
          </a:prstGeom>
        </p:spPr>
      </p:pic>
      <p:pic>
        <p:nvPicPr>
          <p:cNvPr name="Picture 13" id="13"/>
          <p:cNvPicPr>
            <a:picLocks noChangeAspect="true"/>
          </p:cNvPicPr>
          <p:nvPr/>
        </p:nvPicPr>
        <p:blipFill>
          <a:blip r:embed="rId4"/>
          <a:srcRect l="0" t="0" r="0" b="0"/>
          <a:stretch>
            <a:fillRect/>
          </a:stretch>
        </p:blipFill>
        <p:spPr>
          <a:xfrm flipH="false" flipV="false" rot="0">
            <a:off x="7449392" y="1202690"/>
            <a:ext cx="3351117" cy="3229639"/>
          </a:xfrm>
          <a:prstGeom prst="rect">
            <a:avLst/>
          </a:prstGeom>
        </p:spPr>
      </p:pic>
      <p:pic>
        <p:nvPicPr>
          <p:cNvPr name="Picture 14" id="14"/>
          <p:cNvPicPr>
            <a:picLocks noChangeAspect="true"/>
          </p:cNvPicPr>
          <p:nvPr/>
        </p:nvPicPr>
        <p:blipFill>
          <a:blip r:embed="rId5"/>
          <a:srcRect l="0" t="0" r="0" b="0"/>
          <a:stretch>
            <a:fillRect/>
          </a:stretch>
        </p:blipFill>
        <p:spPr>
          <a:xfrm flipH="false" flipV="false" rot="0">
            <a:off x="12786036" y="1202690"/>
            <a:ext cx="3593479" cy="3229639"/>
          </a:xfrm>
          <a:prstGeom prst="rect">
            <a:avLst/>
          </a:prstGeom>
        </p:spPr>
      </p:pic>
      <p:sp>
        <p:nvSpPr>
          <p:cNvPr name="TextBox 15" id="15"/>
          <p:cNvSpPr txBox="true"/>
          <p:nvPr/>
        </p:nvSpPr>
        <p:spPr>
          <a:xfrm rot="0">
            <a:off x="1984105" y="5382513"/>
            <a:ext cx="14395410" cy="3341284"/>
          </a:xfrm>
          <a:prstGeom prst="rect">
            <a:avLst/>
          </a:prstGeom>
        </p:spPr>
        <p:txBody>
          <a:bodyPr anchor="t" rtlCol="false" tIns="0" lIns="0" bIns="0" rIns="0">
            <a:spAutoFit/>
          </a:bodyPr>
          <a:lstStyle/>
          <a:p>
            <a:pPr algn="just">
              <a:lnSpc>
                <a:spcPts val="3784"/>
              </a:lnSpc>
            </a:pPr>
            <a:r>
              <a:rPr lang="en-US" sz="2703">
                <a:solidFill>
                  <a:srgbClr val="E2E0E1"/>
                </a:solidFill>
                <a:latin typeface="Poppins"/>
              </a:rPr>
              <a:t>Also, the freezers and coolers will be turned on and off based on the temperature levels sensed by the sensors to minimize the electricity.</a:t>
            </a:r>
          </a:p>
          <a:p>
            <a:pPr algn="just">
              <a:lnSpc>
                <a:spcPts val="3784"/>
              </a:lnSpc>
              <a:spcBef>
                <a:spcPct val="0"/>
              </a:spcBef>
            </a:pPr>
            <a:r>
              <a:rPr lang="en-US" sz="2703">
                <a:solidFill>
                  <a:srgbClr val="E2E0E1"/>
                </a:solidFill>
                <a:latin typeface="Poppins"/>
              </a:rPr>
              <a:t>Gas Leakages, If there is any pressure drop the entire flow of gas will be stopped and for it, a gas sensor will be placed at the center of the cold reservoir, and in the sensor, the materials which react with the gasses we send will be placed, and if there is any gas leak based upon the material reaction .These all will be sent to cloud and gets stored.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pic>
        <p:nvPicPr>
          <p:cNvPr name="Picture 3" id="3"/>
          <p:cNvPicPr>
            <a:picLocks noChangeAspect="true"/>
          </p:cNvPicPr>
          <p:nvPr/>
        </p:nvPicPr>
        <p:blipFill>
          <a:blip r:embed="rId3">
            <a:alphaModFix amt="19999"/>
          </a:blip>
          <a:srcRect l="0" t="0" r="0" b="0"/>
          <a:stretch>
            <a:fillRect/>
          </a:stretch>
        </p:blipFill>
        <p:spPr>
          <a:xfrm flipH="false" flipV="false" rot="0">
            <a:off x="5402294" y="440275"/>
            <a:ext cx="7054837" cy="9406450"/>
          </a:xfrm>
          <a:prstGeom prst="rect">
            <a:avLst/>
          </a:prstGeom>
        </p:spPr>
      </p:pic>
      <p:sp>
        <p:nvSpPr>
          <p:cNvPr name="AutoShape 4" id="4"/>
          <p:cNvSpPr/>
          <p:nvPr/>
        </p:nvSpPr>
        <p:spPr>
          <a:xfrm rot="0">
            <a:off x="3983974" y="3952719"/>
            <a:ext cx="10320052" cy="0"/>
          </a:xfrm>
          <a:prstGeom prst="line">
            <a:avLst/>
          </a:prstGeom>
          <a:ln cap="rnd" w="19050">
            <a:solidFill>
              <a:srgbClr val="5D73C6">
                <a:alpha val="49804"/>
              </a:srgbClr>
            </a:solidFill>
            <a:prstDash val="solid"/>
            <a:headEnd type="none" len="sm" w="sm"/>
            <a:tailEnd type="none" len="sm" w="sm"/>
          </a:ln>
        </p:spPr>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5273388"/>
            <a:ext cx="725520" cy="709196"/>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8700" y="8062804"/>
            <a:ext cx="725520" cy="709196"/>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34167" y="5273388"/>
            <a:ext cx="730189" cy="709196"/>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634167" y="8062804"/>
            <a:ext cx="730189" cy="709196"/>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94371" y="5273388"/>
            <a:ext cx="725520" cy="711010"/>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094371" y="8062804"/>
            <a:ext cx="725520" cy="711010"/>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3614744" y="6604388"/>
            <a:ext cx="712726" cy="782142"/>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521121" y="6656731"/>
            <a:ext cx="725520" cy="677455"/>
          </a:xfrm>
          <a:prstGeom prst="rect">
            <a:avLst/>
          </a:prstGeom>
        </p:spPr>
      </p:pic>
      <p:sp>
        <p:nvSpPr>
          <p:cNvPr name="TextBox 13" id="13"/>
          <p:cNvSpPr txBox="true"/>
          <p:nvPr/>
        </p:nvSpPr>
        <p:spPr>
          <a:xfrm rot="0">
            <a:off x="5086350" y="1365727"/>
            <a:ext cx="8115300" cy="1910717"/>
          </a:xfrm>
          <a:prstGeom prst="rect">
            <a:avLst/>
          </a:prstGeom>
        </p:spPr>
        <p:txBody>
          <a:bodyPr anchor="t" rtlCol="false" tIns="0" lIns="0" bIns="0" rIns="0">
            <a:spAutoFit/>
          </a:bodyPr>
          <a:lstStyle/>
          <a:p>
            <a:pPr algn="ctr">
              <a:lnSpc>
                <a:spcPts val="9659"/>
              </a:lnSpc>
            </a:pPr>
            <a:r>
              <a:rPr lang="en-US" sz="6899">
                <a:solidFill>
                  <a:srgbClr val="E2E0E1"/>
                </a:solidFill>
                <a:latin typeface="RoxboroughCF Bold"/>
              </a:rPr>
              <a:t>Technology Used</a:t>
            </a:r>
          </a:p>
          <a:p>
            <a:pPr algn="ctr">
              <a:lnSpc>
                <a:spcPts val="5459"/>
              </a:lnSpc>
              <a:spcBef>
                <a:spcPct val="0"/>
              </a:spcBef>
            </a:pPr>
            <a:r>
              <a:rPr lang="en-US" sz="3899">
                <a:solidFill>
                  <a:srgbClr val="E2E0E1"/>
                </a:solidFill>
                <a:latin typeface="RoxboroughCF Bold"/>
              </a:rPr>
              <a:t>~Approach Details</a:t>
            </a:r>
          </a:p>
        </p:txBody>
      </p:sp>
      <p:sp>
        <p:nvSpPr>
          <p:cNvPr name="TextBox 14" id="14"/>
          <p:cNvSpPr txBox="true"/>
          <p:nvPr/>
        </p:nvSpPr>
        <p:spPr>
          <a:xfrm rot="0">
            <a:off x="2047749" y="5349221"/>
            <a:ext cx="414588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PIR &amp; GAS Sensor</a:t>
            </a:r>
          </a:p>
        </p:txBody>
      </p:sp>
      <p:sp>
        <p:nvSpPr>
          <p:cNvPr name="TextBox 15" id="15"/>
          <p:cNvSpPr txBox="true"/>
          <p:nvPr/>
        </p:nvSpPr>
        <p:spPr>
          <a:xfrm rot="0">
            <a:off x="2047749" y="8138637"/>
            <a:ext cx="4145880" cy="986155"/>
          </a:xfrm>
          <a:prstGeom prst="rect">
            <a:avLst/>
          </a:prstGeom>
        </p:spPr>
        <p:txBody>
          <a:bodyPr anchor="t" rtlCol="false" tIns="0" lIns="0" bIns="0" rIns="0">
            <a:spAutoFit/>
          </a:bodyPr>
          <a:lstStyle/>
          <a:p>
            <a:pPr>
              <a:lnSpc>
                <a:spcPts val="3919"/>
              </a:lnSpc>
            </a:pPr>
            <a:r>
              <a:rPr lang="en-US" sz="2799">
                <a:solidFill>
                  <a:srgbClr val="E2E0E1"/>
                </a:solidFill>
                <a:latin typeface="RoxboroughCF Bold"/>
              </a:rPr>
              <a:t> Humidity Info </a:t>
            </a:r>
          </a:p>
          <a:p>
            <a:pPr>
              <a:lnSpc>
                <a:spcPts val="3919"/>
              </a:lnSpc>
              <a:spcBef>
                <a:spcPct val="0"/>
              </a:spcBef>
            </a:pPr>
          </a:p>
        </p:txBody>
      </p:sp>
      <p:sp>
        <p:nvSpPr>
          <p:cNvPr name="TextBox 16" id="16"/>
          <p:cNvSpPr txBox="true"/>
          <p:nvPr/>
        </p:nvSpPr>
        <p:spPr>
          <a:xfrm rot="0">
            <a:off x="4621000" y="6716693"/>
            <a:ext cx="4145880" cy="986155"/>
          </a:xfrm>
          <a:prstGeom prst="rect">
            <a:avLst/>
          </a:prstGeom>
        </p:spPr>
        <p:txBody>
          <a:bodyPr anchor="t" rtlCol="false" tIns="0" lIns="0" bIns="0" rIns="0">
            <a:spAutoFit/>
          </a:bodyPr>
          <a:lstStyle/>
          <a:p>
            <a:pPr>
              <a:lnSpc>
                <a:spcPts val="3919"/>
              </a:lnSpc>
            </a:pPr>
            <a:r>
              <a:rPr lang="en-US" sz="2799">
                <a:solidFill>
                  <a:srgbClr val="E2E0E1"/>
                </a:solidFill>
                <a:latin typeface="RoxboroughCF Bold"/>
              </a:rPr>
              <a:t>ESP8266 Wi-Fi Module </a:t>
            </a:r>
          </a:p>
          <a:p>
            <a:pPr>
              <a:lnSpc>
                <a:spcPts val="3919"/>
              </a:lnSpc>
              <a:spcBef>
                <a:spcPct val="0"/>
              </a:spcBef>
            </a:pPr>
          </a:p>
        </p:txBody>
      </p:sp>
      <p:sp>
        <p:nvSpPr>
          <p:cNvPr name="TextBox 17" id="17"/>
          <p:cNvSpPr txBox="true"/>
          <p:nvPr/>
        </p:nvSpPr>
        <p:spPr>
          <a:xfrm rot="0">
            <a:off x="10540170" y="6716693"/>
            <a:ext cx="464619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Keypad Interfacing</a:t>
            </a:r>
          </a:p>
        </p:txBody>
      </p:sp>
      <p:sp>
        <p:nvSpPr>
          <p:cNvPr name="TextBox 18" id="18"/>
          <p:cNvSpPr txBox="true"/>
          <p:nvPr/>
        </p:nvSpPr>
        <p:spPr>
          <a:xfrm rot="0">
            <a:off x="13113420" y="5349221"/>
            <a:ext cx="414588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Stepper Motor </a:t>
            </a:r>
          </a:p>
        </p:txBody>
      </p:sp>
      <p:sp>
        <p:nvSpPr>
          <p:cNvPr name="TextBox 19" id="19"/>
          <p:cNvSpPr txBox="true"/>
          <p:nvPr/>
        </p:nvSpPr>
        <p:spPr>
          <a:xfrm rot="0">
            <a:off x="13113420" y="8138637"/>
            <a:ext cx="4145880" cy="49085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RoxboroughCF Bold"/>
              </a:rPr>
              <a:t>LPC2148 &amp; LPC1768 </a:t>
            </a:r>
          </a:p>
        </p:txBody>
      </p:sp>
      <p:sp>
        <p:nvSpPr>
          <p:cNvPr name="TextBox 20" id="20"/>
          <p:cNvSpPr txBox="true"/>
          <p:nvPr/>
        </p:nvSpPr>
        <p:spPr>
          <a:xfrm rot="0">
            <a:off x="7653216" y="5330171"/>
            <a:ext cx="4145880" cy="509905"/>
          </a:xfrm>
          <a:prstGeom prst="rect">
            <a:avLst/>
          </a:prstGeom>
        </p:spPr>
        <p:txBody>
          <a:bodyPr anchor="t" rtlCol="false" tIns="0" lIns="0" bIns="0" rIns="0">
            <a:spAutoFit/>
          </a:bodyPr>
          <a:lstStyle/>
          <a:p>
            <a:pPr>
              <a:lnSpc>
                <a:spcPts val="3919"/>
              </a:lnSpc>
              <a:spcBef>
                <a:spcPct val="0"/>
              </a:spcBef>
            </a:pPr>
            <a:r>
              <a:rPr lang="en-US" sz="2799">
                <a:solidFill>
                  <a:srgbClr val="E2E0E1"/>
                </a:solidFill>
                <a:latin typeface="Poppins"/>
              </a:rPr>
              <a:t>Camera</a:t>
            </a:r>
          </a:p>
        </p:txBody>
      </p:sp>
      <p:sp>
        <p:nvSpPr>
          <p:cNvPr name="TextBox 21" id="21"/>
          <p:cNvSpPr txBox="true"/>
          <p:nvPr/>
        </p:nvSpPr>
        <p:spPr>
          <a:xfrm rot="0">
            <a:off x="7653216" y="8138637"/>
            <a:ext cx="4145880" cy="986155"/>
          </a:xfrm>
          <a:prstGeom prst="rect">
            <a:avLst/>
          </a:prstGeom>
        </p:spPr>
        <p:txBody>
          <a:bodyPr anchor="t" rtlCol="false" tIns="0" lIns="0" bIns="0" rIns="0">
            <a:spAutoFit/>
          </a:bodyPr>
          <a:lstStyle/>
          <a:p>
            <a:pPr>
              <a:lnSpc>
                <a:spcPts val="3919"/>
              </a:lnSpc>
            </a:pPr>
            <a:r>
              <a:rPr lang="en-US" sz="2799">
                <a:solidFill>
                  <a:srgbClr val="E2E0E1"/>
                </a:solidFill>
                <a:latin typeface="RoxboroughCF Bold"/>
              </a:rPr>
              <a:t>Temperature Info</a:t>
            </a:r>
          </a:p>
          <a:p>
            <a:pPr>
              <a:lnSpc>
                <a:spcPts val="39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sp>
        <p:nvSpPr>
          <p:cNvPr name="TextBox 3" id="3"/>
          <p:cNvSpPr txBox="true"/>
          <p:nvPr/>
        </p:nvSpPr>
        <p:spPr>
          <a:xfrm rot="0">
            <a:off x="6028100" y="904875"/>
            <a:ext cx="5467168" cy="1028703"/>
          </a:xfrm>
          <a:prstGeom prst="rect">
            <a:avLst/>
          </a:prstGeom>
        </p:spPr>
        <p:txBody>
          <a:bodyPr anchor="t" rtlCol="false" tIns="0" lIns="0" bIns="0" rIns="0">
            <a:spAutoFit/>
          </a:bodyPr>
          <a:lstStyle/>
          <a:p>
            <a:pPr algn="ctr">
              <a:lnSpc>
                <a:spcPts val="8399"/>
              </a:lnSpc>
              <a:spcBef>
                <a:spcPct val="0"/>
              </a:spcBef>
            </a:pPr>
            <a:r>
              <a:rPr lang="en-US" sz="5999">
                <a:solidFill>
                  <a:srgbClr val="E2E0E1"/>
                </a:solidFill>
                <a:latin typeface="RoxboroughCF Bold"/>
              </a:rPr>
              <a:t>NOVELTY</a:t>
            </a:r>
          </a:p>
        </p:txBody>
      </p:sp>
      <p:sp>
        <p:nvSpPr>
          <p:cNvPr name="TextBox 4" id="4"/>
          <p:cNvSpPr txBox="true"/>
          <p:nvPr/>
        </p:nvSpPr>
        <p:spPr>
          <a:xfrm rot="0">
            <a:off x="462546" y="5911010"/>
            <a:ext cx="17362907" cy="3906266"/>
          </a:xfrm>
          <a:prstGeom prst="rect">
            <a:avLst/>
          </a:prstGeom>
        </p:spPr>
        <p:txBody>
          <a:bodyPr anchor="t" rtlCol="false" tIns="0" lIns="0" bIns="0" rIns="0">
            <a:spAutoFit/>
          </a:bodyPr>
          <a:lstStyle/>
          <a:p>
            <a:pPr algn="just">
              <a:lnSpc>
                <a:spcPts val="3093"/>
              </a:lnSpc>
            </a:pPr>
            <a:r>
              <a:rPr lang="en-US" sz="2209">
                <a:solidFill>
                  <a:srgbClr val="E2E0E1"/>
                </a:solidFill>
                <a:latin typeface="Poppins Bold Italics"/>
              </a:rPr>
              <a:t>50 people faint after ammonia gas leaks from cold storage plant in Kurukshetra</a:t>
            </a:r>
          </a:p>
          <a:p>
            <a:pPr algn="just">
              <a:lnSpc>
                <a:spcPts val="3093"/>
              </a:lnSpc>
            </a:pPr>
            <a:r>
              <a:rPr lang="en-US" sz="2209">
                <a:solidFill>
                  <a:srgbClr val="E2E0E1"/>
                </a:solidFill>
                <a:latin typeface="Poppins Italics"/>
              </a:rPr>
              <a:t>https://www.thehindu.com/news/national/other-states/15-hospitalised-after-ammonia-gas-leaks-from-cold-storage-plant-in-kurukshetra/article30858270.ece</a:t>
            </a:r>
          </a:p>
          <a:p>
            <a:pPr algn="just">
              <a:lnSpc>
                <a:spcPts val="3093"/>
              </a:lnSpc>
            </a:pPr>
          </a:p>
          <a:p>
            <a:pPr algn="just">
              <a:lnSpc>
                <a:spcPts val="3093"/>
              </a:lnSpc>
            </a:pPr>
            <a:r>
              <a:rPr lang="en-US" sz="2209">
                <a:solidFill>
                  <a:srgbClr val="E2E0E1"/>
                </a:solidFill>
                <a:latin typeface="Poppins Bold Italics"/>
              </a:rPr>
              <a:t>Lucknow: Two workers killed in ammonia gas leak in cold-storage unit</a:t>
            </a:r>
          </a:p>
          <a:p>
            <a:pPr algn="just">
              <a:lnSpc>
                <a:spcPts val="3093"/>
              </a:lnSpc>
            </a:pPr>
            <a:r>
              <a:rPr lang="en-US" sz="2209">
                <a:solidFill>
                  <a:srgbClr val="E2E0E1"/>
                </a:solidFill>
                <a:latin typeface="Poppins Italics"/>
              </a:rPr>
              <a:t>https://indianexpress.com/article/cities/lucknow/lucknow-two-workers-killed-in-ammonia-gas-leak-in-cold-storage-unit-7218594/</a:t>
            </a:r>
          </a:p>
          <a:p>
            <a:pPr algn="just">
              <a:lnSpc>
                <a:spcPts val="3093"/>
              </a:lnSpc>
            </a:pPr>
          </a:p>
          <a:p>
            <a:pPr algn="just">
              <a:lnSpc>
                <a:spcPts val="3093"/>
              </a:lnSpc>
            </a:pPr>
            <a:r>
              <a:rPr lang="en-US" sz="2209">
                <a:solidFill>
                  <a:srgbClr val="E2E0E1"/>
                </a:solidFill>
                <a:latin typeface="Poppins Bold Italics"/>
              </a:rPr>
              <a:t>Ammonia gas leak creates panic in Kanpur</a:t>
            </a:r>
          </a:p>
          <a:p>
            <a:pPr algn="just">
              <a:lnSpc>
                <a:spcPts val="3093"/>
              </a:lnSpc>
              <a:spcBef>
                <a:spcPct val="0"/>
              </a:spcBef>
            </a:pPr>
            <a:r>
              <a:rPr lang="en-US" sz="2209">
                <a:solidFill>
                  <a:srgbClr val="E2E0E1"/>
                </a:solidFill>
                <a:latin typeface="Poppins Italics"/>
              </a:rPr>
              <a:t>https://timesofindia.indiatimes.com/city/kanpur/ammonia-gas-leak-creates-panic-in-kanpur/articleshow/61130780.cms</a:t>
            </a:r>
          </a:p>
        </p:txBody>
      </p:sp>
      <p:pic>
        <p:nvPicPr>
          <p:cNvPr name="Picture 5" id="5"/>
          <p:cNvPicPr>
            <a:picLocks noChangeAspect="true"/>
          </p:cNvPicPr>
          <p:nvPr/>
        </p:nvPicPr>
        <p:blipFill>
          <a:blip r:embed="rId3"/>
          <a:srcRect l="0" t="0" r="0" b="0"/>
          <a:stretch>
            <a:fillRect/>
          </a:stretch>
        </p:blipFill>
        <p:spPr>
          <a:xfrm flipH="false" flipV="false" rot="0">
            <a:off x="1979004" y="354686"/>
            <a:ext cx="2380877" cy="2252905"/>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3093553" y="449149"/>
            <a:ext cx="3224969" cy="2063980"/>
          </a:xfrm>
          <a:prstGeom prst="rect">
            <a:avLst/>
          </a:prstGeom>
        </p:spPr>
      </p:pic>
      <p:sp>
        <p:nvSpPr>
          <p:cNvPr name="TextBox 7" id="7"/>
          <p:cNvSpPr txBox="true"/>
          <p:nvPr/>
        </p:nvSpPr>
        <p:spPr>
          <a:xfrm rot="0">
            <a:off x="477350" y="3124649"/>
            <a:ext cx="16781950" cy="2250255"/>
          </a:xfrm>
          <a:prstGeom prst="rect">
            <a:avLst/>
          </a:prstGeom>
        </p:spPr>
        <p:txBody>
          <a:bodyPr anchor="t" rtlCol="false" tIns="0" lIns="0" bIns="0" rIns="0">
            <a:spAutoFit/>
          </a:bodyPr>
          <a:lstStyle/>
          <a:p>
            <a:pPr algn="just" marL="546724" indent="-273362" lvl="1">
              <a:lnSpc>
                <a:spcPts val="3545"/>
              </a:lnSpc>
              <a:buFont typeface="Arial"/>
              <a:buChar char="•"/>
            </a:pPr>
            <a:r>
              <a:rPr lang="en-US" sz="2532">
                <a:solidFill>
                  <a:srgbClr val="E2E0E1"/>
                </a:solidFill>
                <a:latin typeface="Poppins"/>
              </a:rPr>
              <a:t>In context of India, several incidences of leakages or breakdown have been reported resulting in harmful and lethal effect of NH3, i.e. Ammonia. Cold storage uses a number of gases for proper storage. A gas leak in a cold storage can cause potential fires, and inhaling the gas can cause natural gas poisoning. As with electricity, gasoline and other potentially dangerous energy sources, gas exposure must be handled with care.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11" t="0" r="2111" b="0"/>
          <a:stretch>
            <a:fillRect/>
          </a:stretch>
        </p:blipFill>
        <p:spPr>
          <a:xfrm flipH="false" flipV="false">
            <a:off x="0" y="0"/>
            <a:ext cx="18288000" cy="10287000"/>
          </a:xfrm>
          <a:prstGeom prst="rect">
            <a:avLst/>
          </a:prstGeom>
        </p:spPr>
      </p:pic>
      <p:graphicFrame>
        <p:nvGraphicFramePr>
          <p:cNvPr name="Table 3" id="3"/>
          <p:cNvGraphicFramePr>
            <a:graphicFrameLocks noGrp="true"/>
          </p:cNvGraphicFramePr>
          <p:nvPr/>
        </p:nvGraphicFramePr>
        <p:xfrm>
          <a:off x="2548162" y="276225"/>
          <a:ext cx="7539410" cy="9734550"/>
        </p:xfrm>
        <a:graphic>
          <a:graphicData uri="http://schemas.openxmlformats.org/drawingml/2006/table">
            <a:tbl>
              <a:tblPr/>
              <a:tblGrid>
                <a:gridCol w="4219670"/>
                <a:gridCol w="3319739"/>
              </a:tblGrid>
              <a:tr h="648970">
                <a:tc>
                  <a:txBody>
                    <a:bodyPr anchor="t" rtlCol="false"/>
                    <a:lstStyle/>
                    <a:p>
                      <a:pPr algn="l">
                        <a:lnSpc>
                          <a:spcPts val="2334"/>
                        </a:lnSpc>
                        <a:defRPr/>
                      </a:pPr>
                      <a:r>
                        <a:rPr lang="en-US" sz="1823">
                          <a:solidFill>
                            <a:srgbClr val="FFFFFF"/>
                          </a:solidFill>
                          <a:latin typeface="RoxboroughCF Bold Bold"/>
                        </a:rPr>
                        <a:t>NODEMCU(ESP8266)</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Rs.390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TEMPARATURE SENSOR(DHT11)</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Rs.201</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GPS MODULE</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Rs.635</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IR SENSOR</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Rs.150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PIR SENSOR</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Rs.200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INTERFACING KEYPAD</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Rs.120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UNO</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Rs.950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DISPLAY BOARD</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Rs.200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JUMPER WIRES</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Rs.60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BREAD BOARD</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Rs.90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SERVO MOTOR</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Rs.210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BUZZER</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Rs.30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GAS SENSOR</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Rs.200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RESISTORS (1 OHM AND 0.5 OHM)</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Rs.6 (1 OHM) Rs.5(0.5 OHM)</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r h="648970">
                <a:tc>
                  <a:txBody>
                    <a:bodyPr anchor="t" rtlCol="false"/>
                    <a:lstStyle/>
                    <a:p>
                      <a:pPr algn="l">
                        <a:lnSpc>
                          <a:spcPts val="2334"/>
                        </a:lnSpc>
                        <a:defRPr/>
                      </a:pPr>
                      <a:r>
                        <a:rPr lang="en-US" sz="1823">
                          <a:solidFill>
                            <a:srgbClr val="FFFFFF"/>
                          </a:solidFill>
                          <a:latin typeface="RoxboroughCF Bold Bold"/>
                        </a:rPr>
                        <a:t>WOOD FOR BUILDING ROOM</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c>
                  <a:txBody>
                    <a:bodyPr anchor="t" rtlCol="false"/>
                    <a:lstStyle/>
                    <a:p>
                      <a:pPr algn="l">
                        <a:lnSpc>
                          <a:spcPts val="2334"/>
                        </a:lnSpc>
                        <a:defRPr/>
                      </a:pPr>
                      <a:r>
                        <a:rPr lang="en-US" sz="1823">
                          <a:solidFill>
                            <a:srgbClr val="FFFFFF"/>
                          </a:solidFill>
                          <a:latin typeface="RoxboroughCF Bold Bold"/>
                        </a:rPr>
                        <a:t>Rs.600</a:t>
                      </a:r>
                      <a:endParaRPr lang="en-US" sz="1100"/>
                    </a:p>
                  </a:txBody>
                  <a:tcPr marL="123825" marR="123825" marT="123825" marB="123825" anchor="ctr">
                    <a:lnL cmpd="sng" algn="ctr" cap="flat" w="19050">
                      <a:solidFill>
                        <a:srgbClr val="FFFFFF"/>
                      </a:solidFill>
                      <a:prstDash val="solid"/>
                      <a:round/>
                      <a:headEnd type="none" w="med" len="med"/>
                      <a:tailEnd type="none" w="med" len="med"/>
                    </a:lnL>
                    <a:lnR cmpd="sng" algn="ctr" cap="flat" w="19050">
                      <a:solidFill>
                        <a:srgbClr val="FFFFFF"/>
                      </a:solidFill>
                      <a:prstDash val="solid"/>
                      <a:round/>
                      <a:headEnd type="none" w="med" len="med"/>
                      <a:tailEnd type="none" w="med" len="med"/>
                    </a:lnR>
                    <a:lnT cmpd="sng" algn="ctr" cap="flat" w="19050">
                      <a:solidFill>
                        <a:srgbClr val="FFFFFF"/>
                      </a:solidFill>
                      <a:prstDash val="solid"/>
                      <a:round/>
                      <a:headEnd type="none" w="med" len="med"/>
                      <a:tailEnd type="none" w="med" len="med"/>
                    </a:lnT>
                    <a:lnB cmpd="sng" algn="ctr" cap="flat" w="1905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10587178" y="3509961"/>
            <a:ext cx="5406355" cy="3143253"/>
          </a:xfrm>
          <a:prstGeom prst="rect">
            <a:avLst/>
          </a:prstGeom>
        </p:spPr>
        <p:txBody>
          <a:bodyPr anchor="t" rtlCol="false" tIns="0" lIns="0" bIns="0" rIns="0">
            <a:spAutoFit/>
          </a:bodyPr>
          <a:lstStyle/>
          <a:p>
            <a:pPr>
              <a:lnSpc>
                <a:spcPts val="8399"/>
              </a:lnSpc>
            </a:pPr>
            <a:r>
              <a:rPr lang="en-US" sz="5999">
                <a:solidFill>
                  <a:srgbClr val="E2E0E1"/>
                </a:solidFill>
                <a:latin typeface="RoxboroughCF Bold"/>
              </a:rPr>
              <a:t>COST</a:t>
            </a:r>
          </a:p>
          <a:p>
            <a:pPr>
              <a:lnSpc>
                <a:spcPts val="8399"/>
              </a:lnSpc>
            </a:pPr>
            <a:r>
              <a:rPr lang="en-US" sz="5999">
                <a:solidFill>
                  <a:srgbClr val="E2E0E1"/>
                </a:solidFill>
                <a:latin typeface="RoxboroughCF Bold"/>
              </a:rPr>
              <a:t>OF</a:t>
            </a:r>
          </a:p>
          <a:p>
            <a:pPr>
              <a:lnSpc>
                <a:spcPts val="8399"/>
              </a:lnSpc>
              <a:spcBef>
                <a:spcPct val="0"/>
              </a:spcBef>
            </a:pPr>
            <a:r>
              <a:rPr lang="en-US" sz="5999">
                <a:solidFill>
                  <a:srgbClr val="E2E0E1"/>
                </a:solidFill>
                <a:latin typeface="RoxboroughCF Bold"/>
              </a:rPr>
              <a:t>EQUIPMENT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DAFX16QSNKM</dc:identifier>
  <dcterms:modified xsi:type="dcterms:W3CDTF">2011-08-01T06:04:30Z</dcterms:modified>
  <cp:revision>1</cp:revision>
  <dc:title>CSE1901-TARP</dc:title>
</cp:coreProperties>
</file>